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harts/chart1.xml" ContentType="application/vnd.openxmlformats-officedocument.drawingml.chart+xml"/>
  <Override PartName="/ppt/tags/tag6.xml" ContentType="application/vnd.openxmlformats-officedocument.presentationml.tags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ameyMigue\Desktop\ESTADISTICA%202012%202013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PameyMigue\Desktop\ESTADISTICA%202012%202013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ameyMigue\Desktop\ESTADISTICA%202012%202013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ameyMigue\Desktop\ESTADISTICA%202012%202013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ameyMigue\Desktop\ESTADISTICA%202012%202013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ameyMigue\Desktop\ESTADISTICA%202012%202013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ameyMigue\Desktop\ESTADISTICA%202012%202013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PameyMigue\Desktop\ESTADISTICA%202012%202013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s-AR"/>
              <a:t>Incidentes por tramos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2"/>
          <c:order val="0"/>
          <c:tx>
            <c:strRef>
              <c:f>Informe!$E$6</c:f>
              <c:strCache>
                <c:ptCount val="1"/>
                <c:pt idx="0">
                  <c:v>Total</c:v>
                </c:pt>
              </c:strCache>
            </c:strRef>
          </c:tx>
          <c:invertIfNegative val="0"/>
          <c:cat>
            <c:strRef>
              <c:f>Informe!$B$7:$B$58</c:f>
              <c:strCache>
                <c:ptCount val="51"/>
                <c:pt idx="0">
                  <c:v>Tramo 1</c:v>
                </c:pt>
                <c:pt idx="2">
                  <c:v>Tramo 2</c:v>
                </c:pt>
                <c:pt idx="4">
                  <c:v>Tramo 3</c:v>
                </c:pt>
                <c:pt idx="6">
                  <c:v>Tramo 4</c:v>
                </c:pt>
                <c:pt idx="8">
                  <c:v>Tramo 5</c:v>
                </c:pt>
                <c:pt idx="10">
                  <c:v>Tramo 6</c:v>
                </c:pt>
                <c:pt idx="12">
                  <c:v>tramo 7</c:v>
                </c:pt>
                <c:pt idx="14">
                  <c:v>Tramo 8</c:v>
                </c:pt>
                <c:pt idx="16">
                  <c:v>Tramo 9</c:v>
                </c:pt>
                <c:pt idx="18">
                  <c:v>Tramo 10</c:v>
                </c:pt>
                <c:pt idx="20">
                  <c:v>Tramo 11</c:v>
                </c:pt>
                <c:pt idx="22">
                  <c:v>Tramo 12</c:v>
                </c:pt>
                <c:pt idx="24">
                  <c:v>Tramo 13</c:v>
                </c:pt>
                <c:pt idx="26">
                  <c:v>Tramo 14</c:v>
                </c:pt>
                <c:pt idx="28">
                  <c:v>Tramo 15</c:v>
                </c:pt>
                <c:pt idx="30">
                  <c:v>Tramo 16</c:v>
                </c:pt>
                <c:pt idx="32">
                  <c:v>Tramo 17</c:v>
                </c:pt>
                <c:pt idx="34">
                  <c:v>Tramo 18</c:v>
                </c:pt>
                <c:pt idx="36">
                  <c:v>Tramo 19</c:v>
                </c:pt>
                <c:pt idx="38">
                  <c:v>Tramo 20</c:v>
                </c:pt>
                <c:pt idx="40">
                  <c:v>Tramo 21</c:v>
                </c:pt>
                <c:pt idx="42">
                  <c:v>Tramo 22</c:v>
                </c:pt>
                <c:pt idx="44">
                  <c:v>Tramo 23</c:v>
                </c:pt>
                <c:pt idx="46">
                  <c:v>Tramo 24</c:v>
                </c:pt>
                <c:pt idx="48">
                  <c:v>Tramo 25</c:v>
                </c:pt>
                <c:pt idx="50">
                  <c:v>Tramo 26</c:v>
                </c:pt>
              </c:strCache>
            </c:strRef>
          </c:cat>
          <c:val>
            <c:numRef>
              <c:f>Informe!$E$7:$E$58</c:f>
              <c:numCache>
                <c:formatCode>General</c:formatCode>
                <c:ptCount val="52"/>
                <c:pt idx="0">
                  <c:v>12</c:v>
                </c:pt>
                <c:pt idx="2">
                  <c:v>2</c:v>
                </c:pt>
                <c:pt idx="4">
                  <c:v>5</c:v>
                </c:pt>
                <c:pt idx="6">
                  <c:v>12</c:v>
                </c:pt>
                <c:pt idx="8">
                  <c:v>12</c:v>
                </c:pt>
                <c:pt idx="10">
                  <c:v>9</c:v>
                </c:pt>
                <c:pt idx="12">
                  <c:v>10</c:v>
                </c:pt>
                <c:pt idx="14">
                  <c:v>0</c:v>
                </c:pt>
                <c:pt idx="16">
                  <c:v>8</c:v>
                </c:pt>
                <c:pt idx="18">
                  <c:v>5</c:v>
                </c:pt>
                <c:pt idx="20">
                  <c:v>4</c:v>
                </c:pt>
                <c:pt idx="22">
                  <c:v>1</c:v>
                </c:pt>
                <c:pt idx="24">
                  <c:v>10</c:v>
                </c:pt>
                <c:pt idx="26">
                  <c:v>4</c:v>
                </c:pt>
                <c:pt idx="28">
                  <c:v>3</c:v>
                </c:pt>
                <c:pt idx="30">
                  <c:v>0</c:v>
                </c:pt>
                <c:pt idx="32">
                  <c:v>0</c:v>
                </c:pt>
                <c:pt idx="34">
                  <c:v>1</c:v>
                </c:pt>
                <c:pt idx="36">
                  <c:v>0</c:v>
                </c:pt>
                <c:pt idx="38">
                  <c:v>1</c:v>
                </c:pt>
                <c:pt idx="40">
                  <c:v>2</c:v>
                </c:pt>
                <c:pt idx="42">
                  <c:v>2</c:v>
                </c:pt>
                <c:pt idx="44">
                  <c:v>0</c:v>
                </c:pt>
                <c:pt idx="46">
                  <c:v>0</c:v>
                </c:pt>
                <c:pt idx="48">
                  <c:v>0</c:v>
                </c:pt>
                <c:pt idx="50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3551232"/>
        <c:axId val="132744320"/>
      </c:barChart>
      <c:catAx>
        <c:axId val="113551232"/>
        <c:scaling>
          <c:orientation val="minMax"/>
        </c:scaling>
        <c:delete val="0"/>
        <c:axPos val="b"/>
        <c:majorTickMark val="out"/>
        <c:minorTickMark val="none"/>
        <c:tickLblPos val="nextTo"/>
        <c:crossAx val="132744320"/>
        <c:crosses val="autoZero"/>
        <c:auto val="1"/>
        <c:lblAlgn val="ctr"/>
        <c:lblOffset val="100"/>
        <c:noMultiLvlLbl val="0"/>
      </c:catAx>
      <c:valAx>
        <c:axId val="132744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355123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2.9946412948381438E-2"/>
                  <c:y val="0.30661729513863567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</c:dLbl>
            <c:dLbl>
              <c:idx val="1"/>
              <c:layout>
                <c:manualLayout>
                  <c:x val="2.9980971128608942E-2"/>
                  <c:y val="0.31337868365094435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Informe!$C$2:$C$3</c:f>
              <c:strCache>
                <c:ptCount val="2"/>
                <c:pt idx="0">
                  <c:v>DIURNO DE 09 A 18</c:v>
                </c:pt>
                <c:pt idx="1">
                  <c:v>NOCTURNO DE 18 A 09</c:v>
                </c:pt>
              </c:strCache>
            </c:strRef>
          </c:cat>
          <c:val>
            <c:numRef>
              <c:f>Informe!$D$2:$D$3</c:f>
              <c:numCache>
                <c:formatCode>General</c:formatCode>
                <c:ptCount val="2"/>
                <c:pt idx="0">
                  <c:v>61</c:v>
                </c:pt>
                <c:pt idx="1">
                  <c:v>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zero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es-AR"/>
            </a:pPr>
            <a:r>
              <a:rPr lang="en-US"/>
              <a:t>Mayor frecuencia de incidentes segun el lugar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Lugar de la Calzada</c:v>
          </c:tx>
          <c:invertIfNegative val="0"/>
          <c:cat>
            <c:strRef>
              <c:f>Informe!$C$63:$C$69</c:f>
              <c:strCache>
                <c:ptCount val="7"/>
                <c:pt idx="0">
                  <c:v>RECTA</c:v>
                </c:pt>
                <c:pt idx="1">
                  <c:v>CURVA</c:v>
                </c:pt>
                <c:pt idx="2">
                  <c:v>INTERSECCION</c:v>
                </c:pt>
                <c:pt idx="3">
                  <c:v>PENDIENTE</c:v>
                </c:pt>
                <c:pt idx="4">
                  <c:v>ASCENDENTE</c:v>
                </c:pt>
                <c:pt idx="5">
                  <c:v>PUENTE</c:v>
                </c:pt>
                <c:pt idx="6">
                  <c:v>OTRO</c:v>
                </c:pt>
              </c:strCache>
            </c:strRef>
          </c:cat>
          <c:val>
            <c:numRef>
              <c:f>Informe!$D$63:$D$69</c:f>
              <c:numCache>
                <c:formatCode>General</c:formatCode>
                <c:ptCount val="7"/>
                <c:pt idx="0">
                  <c:v>43</c:v>
                </c:pt>
                <c:pt idx="1">
                  <c:v>73</c:v>
                </c:pt>
                <c:pt idx="2">
                  <c:v>0</c:v>
                </c:pt>
                <c:pt idx="3">
                  <c:v>2</c:v>
                </c:pt>
                <c:pt idx="4">
                  <c:v>0</c:v>
                </c:pt>
                <c:pt idx="5">
                  <c:v>1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3390208"/>
        <c:axId val="163392128"/>
      </c:barChart>
      <c:catAx>
        <c:axId val="16339020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s-AR"/>
            </a:pPr>
            <a:endParaRPr lang="es-AR"/>
          </a:p>
        </c:txPr>
        <c:crossAx val="163392128"/>
        <c:crosses val="autoZero"/>
        <c:auto val="1"/>
        <c:lblAlgn val="ctr"/>
        <c:lblOffset val="100"/>
        <c:noMultiLvlLbl val="0"/>
      </c:catAx>
      <c:valAx>
        <c:axId val="163392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AR"/>
            </a:pPr>
            <a:endParaRPr lang="es-AR"/>
          </a:p>
        </c:txPr>
        <c:crossAx val="163390208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lang="es-AR"/>
          </a:pPr>
          <a:endParaRPr lang="es-A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es-AR"/>
            </a:pPr>
            <a:r>
              <a:rPr lang="en-US"/>
              <a:t>Mayor frecuencia de incidentes segun el estado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v>Estado de la Calzada</c:v>
          </c:tx>
          <c:invertIfNegative val="0"/>
          <c:cat>
            <c:strRef>
              <c:f>Informe!$C$72:$C$80</c:f>
              <c:strCache>
                <c:ptCount val="9"/>
                <c:pt idx="0">
                  <c:v>BUENO </c:v>
                </c:pt>
                <c:pt idx="1">
                  <c:v>BACHE</c:v>
                </c:pt>
                <c:pt idx="2">
                  <c:v>AHUELLAMIENTO</c:v>
                </c:pt>
                <c:pt idx="3">
                  <c:v>BANQUINA UTILIZABLE</c:v>
                </c:pt>
                <c:pt idx="4">
                  <c:v>MOJADA</c:v>
                </c:pt>
                <c:pt idx="5">
                  <c:v>CON NIEVE SUELTA</c:v>
                </c:pt>
                <c:pt idx="6">
                  <c:v>CON NIEVE APIZONADA</c:v>
                </c:pt>
                <c:pt idx="7">
                  <c:v>CON HIELO</c:v>
                </c:pt>
                <c:pt idx="8">
                  <c:v>RESBALADIZA</c:v>
                </c:pt>
              </c:strCache>
            </c:strRef>
          </c:cat>
          <c:val>
            <c:numRef>
              <c:f>Informe!$D$72:$D$80</c:f>
              <c:numCache>
                <c:formatCode>General</c:formatCode>
                <c:ptCount val="9"/>
                <c:pt idx="0">
                  <c:v>57</c:v>
                </c:pt>
                <c:pt idx="1">
                  <c:v>21</c:v>
                </c:pt>
                <c:pt idx="2">
                  <c:v>20</c:v>
                </c:pt>
                <c:pt idx="3">
                  <c:v>2</c:v>
                </c:pt>
                <c:pt idx="4">
                  <c:v>20</c:v>
                </c:pt>
                <c:pt idx="5">
                  <c:v>6</c:v>
                </c:pt>
                <c:pt idx="6">
                  <c:v>3</c:v>
                </c:pt>
                <c:pt idx="7">
                  <c:v>3</c:v>
                </c:pt>
                <c:pt idx="8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7849472"/>
        <c:axId val="163420800"/>
      </c:barChart>
      <c:catAx>
        <c:axId val="1578494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s-AR"/>
            </a:pPr>
            <a:endParaRPr lang="es-AR"/>
          </a:p>
        </c:txPr>
        <c:crossAx val="163420800"/>
        <c:crosses val="autoZero"/>
        <c:auto val="1"/>
        <c:lblAlgn val="ctr"/>
        <c:lblOffset val="100"/>
        <c:noMultiLvlLbl val="0"/>
      </c:catAx>
      <c:valAx>
        <c:axId val="1634208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AR"/>
            </a:pPr>
            <a:endParaRPr lang="es-AR"/>
          </a:p>
        </c:txPr>
        <c:crossAx val="15784947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lang="es-AR"/>
          </a:pPr>
          <a:endParaRPr lang="es-A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es-AR"/>
            </a:pPr>
            <a:r>
              <a:rPr lang="en-US"/>
              <a:t>Tipo de incidente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v>Total</c:v>
          </c:tx>
          <c:invertIfNegative val="0"/>
          <c:dLbls>
            <c:txPr>
              <a:bodyPr/>
              <a:lstStyle/>
              <a:p>
                <a:pPr>
                  <a:defRPr lang="es-AR"/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Informe!$C$122:$C$132</c:f>
              <c:strCache>
                <c:ptCount val="11"/>
                <c:pt idx="0">
                  <c:v>COLISION</c:v>
                </c:pt>
                <c:pt idx="1">
                  <c:v>DESPISTE</c:v>
                </c:pt>
                <c:pt idx="2">
                  <c:v>CAMION CRUZADO</c:v>
                </c:pt>
                <c:pt idx="3">
                  <c:v>VUELCO</c:v>
                </c:pt>
                <c:pt idx="4">
                  <c:v>DESPERFECTO MECANICO</c:v>
                </c:pt>
                <c:pt idx="5">
                  <c:v>DESPRENDIMIENTO</c:v>
                </c:pt>
                <c:pt idx="6">
                  <c:v>INCENDIO</c:v>
                </c:pt>
                <c:pt idx="7">
                  <c:v>ARBOL CAIDO</c:v>
                </c:pt>
                <c:pt idx="8">
                  <c:v>PUENTE ROTO</c:v>
                </c:pt>
                <c:pt idx="9">
                  <c:v>ANIMAL SUELTO</c:v>
                </c:pt>
                <c:pt idx="10">
                  <c:v>OTRO</c:v>
                </c:pt>
              </c:strCache>
            </c:strRef>
          </c:cat>
          <c:val>
            <c:numRef>
              <c:f>Informe!$D$122:$D$132</c:f>
              <c:numCache>
                <c:formatCode>General</c:formatCode>
                <c:ptCount val="11"/>
                <c:pt idx="0">
                  <c:v>11</c:v>
                </c:pt>
                <c:pt idx="1">
                  <c:v>27</c:v>
                </c:pt>
                <c:pt idx="2">
                  <c:v>4</c:v>
                </c:pt>
                <c:pt idx="3">
                  <c:v>34</c:v>
                </c:pt>
                <c:pt idx="4">
                  <c:v>38</c:v>
                </c:pt>
                <c:pt idx="5">
                  <c:v>0</c:v>
                </c:pt>
                <c:pt idx="6">
                  <c:v>8</c:v>
                </c:pt>
                <c:pt idx="7">
                  <c:v>2</c:v>
                </c:pt>
                <c:pt idx="8">
                  <c:v>0</c:v>
                </c:pt>
                <c:pt idx="9">
                  <c:v>0</c:v>
                </c:pt>
                <c:pt idx="1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4292992"/>
        <c:axId val="154294528"/>
      </c:barChart>
      <c:catAx>
        <c:axId val="1542929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es-AR"/>
            </a:pPr>
            <a:endParaRPr lang="es-AR"/>
          </a:p>
        </c:txPr>
        <c:crossAx val="154294528"/>
        <c:crosses val="autoZero"/>
        <c:auto val="1"/>
        <c:lblAlgn val="ctr"/>
        <c:lblOffset val="100"/>
        <c:noMultiLvlLbl val="0"/>
      </c:catAx>
      <c:valAx>
        <c:axId val="1542945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es-AR"/>
            </a:pPr>
            <a:endParaRPr lang="es-AR"/>
          </a:p>
        </c:txPr>
        <c:crossAx val="15429299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lang="es-AR"/>
          </a:pPr>
          <a:endParaRPr lang="es-A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9767540925918404"/>
          <c:y val="2.7642271998868189E-2"/>
        </c:manualLayout>
      </c:layout>
      <c:overlay val="0"/>
      <c:txPr>
        <a:bodyPr/>
        <a:lstStyle/>
        <a:p>
          <a:pPr>
            <a:defRPr lang="es-AR"/>
          </a:pPr>
          <a:endParaRPr lang="es-AR"/>
        </a:p>
      </c:txPr>
    </c:title>
    <c:autoTitleDeleted val="0"/>
    <c:plotArea>
      <c:layout/>
      <c:pieChart>
        <c:varyColors val="1"/>
        <c:ser>
          <c:idx val="1"/>
          <c:order val="0"/>
          <c:tx>
            <c:v>Cantidad de</c:v>
          </c:tx>
          <c:explosion val="25"/>
          <c:dLbls>
            <c:dLbl>
              <c:idx val="0"/>
              <c:layout>
                <c:manualLayout>
                  <c:x val="1.6517825414974121E-2"/>
                  <c:y val="-1.4310861290752732E-2"/>
                </c:manualLayout>
              </c:layout>
              <c:showLegendKey val="1"/>
              <c:showVal val="1"/>
              <c:showCatName val="0"/>
              <c:showSerName val="0"/>
              <c:showPercent val="1"/>
              <c:showBubbleSize val="0"/>
              <c:separator>
</c:separator>
            </c:dLbl>
            <c:dLbl>
              <c:idx val="3"/>
              <c:layout>
                <c:manualLayout>
                  <c:x val="0.13685952647837685"/>
                  <c:y val="-7.170340059800899E-2"/>
                </c:manualLayout>
              </c:layout>
              <c:showLegendKey val="1"/>
              <c:showVal val="1"/>
              <c:showCatName val="0"/>
              <c:showSerName val="0"/>
              <c:showPercent val="1"/>
              <c:showBubbleSize val="0"/>
              <c:separator>
</c:separator>
            </c:dLbl>
            <c:dLbl>
              <c:idx val="4"/>
              <c:layout>
                <c:manualLayout>
                  <c:x val="-4.4282150075514587E-2"/>
                  <c:y val="-0.11430106678492608"/>
                </c:manualLayout>
              </c:layout>
              <c:showLegendKey val="1"/>
              <c:showVal val="1"/>
              <c:showCatName val="0"/>
              <c:showSerName val="0"/>
              <c:showPercent val="1"/>
              <c:showBubbleSize val="0"/>
              <c:separator>
</c:separator>
            </c:dLbl>
            <c:txPr>
              <a:bodyPr/>
              <a:lstStyle/>
              <a:p>
                <a:pPr>
                  <a:defRPr lang="es-AR"/>
                </a:pPr>
                <a:endParaRPr lang="es-AR"/>
              </a:p>
            </c:txPr>
            <c:showLegendKey val="1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</c:dLbls>
          <c:cat>
            <c:strRef>
              <c:f>Informe!$C$136:$C$140</c:f>
              <c:strCache>
                <c:ptCount val="5"/>
                <c:pt idx="0">
                  <c:v>HERIDOS LEVES</c:v>
                </c:pt>
                <c:pt idx="1">
                  <c:v>HERIDOS GRAVES</c:v>
                </c:pt>
                <c:pt idx="2">
                  <c:v>FALLECIDOS</c:v>
                </c:pt>
                <c:pt idx="3">
                  <c:v>ILESOS</c:v>
                </c:pt>
                <c:pt idx="4">
                  <c:v>VEHICULOS INVOLUCRADOS</c:v>
                </c:pt>
              </c:strCache>
            </c:strRef>
          </c:cat>
          <c:val>
            <c:numRef>
              <c:f>Informe!$D$136:$D$140</c:f>
              <c:numCache>
                <c:formatCode>General</c:formatCode>
                <c:ptCount val="5"/>
                <c:pt idx="0">
                  <c:v>62</c:v>
                </c:pt>
                <c:pt idx="1">
                  <c:v>17</c:v>
                </c:pt>
                <c:pt idx="2">
                  <c:v>2</c:v>
                </c:pt>
                <c:pt idx="3">
                  <c:v>136</c:v>
                </c:pt>
                <c:pt idx="4">
                  <c:v>124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7314062302992694"/>
          <c:y val="0.52169999972792958"/>
          <c:w val="0.29745739651250841"/>
          <c:h val="0.31240800646437455"/>
        </c:manualLayout>
      </c:layout>
      <c:overlay val="0"/>
      <c:txPr>
        <a:bodyPr/>
        <a:lstStyle/>
        <a:p>
          <a:pPr>
            <a:defRPr lang="es-AR"/>
          </a:pPr>
          <a:endParaRPr lang="es-AR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19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Informe!$C$142</c:f>
              <c:strCache>
                <c:ptCount val="1"/>
                <c:pt idx="0">
                  <c:v>PARTICIPANTES</c:v>
                </c:pt>
              </c:strCache>
            </c:strRef>
          </c:tx>
          <c:explosion val="25"/>
          <c:dLbls>
            <c:dLbl>
              <c:idx val="3"/>
              <c:layout>
                <c:manualLayout>
                  <c:x val="-0.13661551522526436"/>
                  <c:y val="-2.9212357629608252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0.15750326839394543"/>
                  <c:y val="-8.2641046016037245E-4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</c:dLbl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Informe!$C$143:$C$152</c:f>
              <c:strCache>
                <c:ptCount val="10"/>
                <c:pt idx="0">
                  <c:v>ANIMAL</c:v>
                </c:pt>
                <c:pt idx="1">
                  <c:v>PEATON</c:v>
                </c:pt>
                <c:pt idx="2">
                  <c:v>MOTO</c:v>
                </c:pt>
                <c:pt idx="3">
                  <c:v>CUATRI</c:v>
                </c:pt>
                <c:pt idx="4">
                  <c:v>AUTO</c:v>
                </c:pt>
                <c:pt idx="5">
                  <c:v>CAMIONETA</c:v>
                </c:pt>
                <c:pt idx="6">
                  <c:v>CAMION</c:v>
                </c:pt>
                <c:pt idx="7">
                  <c:v>TRANSPORTE DE PASAJEROS</c:v>
                </c:pt>
                <c:pt idx="8">
                  <c:v>COMBI</c:v>
                </c:pt>
                <c:pt idx="9">
                  <c:v>COLECTIVO</c:v>
                </c:pt>
              </c:strCache>
            </c:strRef>
          </c:cat>
          <c:val>
            <c:numRef>
              <c:f>Informe!$D$143:$D$152</c:f>
              <c:numCache>
                <c:formatCode>General</c:formatCode>
                <c:ptCount val="10"/>
                <c:pt idx="0">
                  <c:v>2</c:v>
                </c:pt>
                <c:pt idx="1">
                  <c:v>1</c:v>
                </c:pt>
                <c:pt idx="2">
                  <c:v>4</c:v>
                </c:pt>
                <c:pt idx="3">
                  <c:v>1</c:v>
                </c:pt>
                <c:pt idx="4">
                  <c:v>68</c:v>
                </c:pt>
                <c:pt idx="5">
                  <c:v>26</c:v>
                </c:pt>
                <c:pt idx="6">
                  <c:v>17</c:v>
                </c:pt>
                <c:pt idx="7">
                  <c:v>2</c:v>
                </c:pt>
                <c:pt idx="8">
                  <c:v>1</c:v>
                </c:pt>
                <c:pt idx="9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646691785673218"/>
          <c:y val="0.2597266167417146"/>
          <c:w val="0.33353308214326782"/>
          <c:h val="0.73732572419273279"/>
        </c:manualLayout>
      </c:layout>
      <c:overlay val="0"/>
    </c:legend>
    <c:plotVisOnly val="1"/>
    <c:dispBlanksAs val="zero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1"/>
          <c:order val="0"/>
          <c:tx>
            <c:strRef>
              <c:f>comparacion!$D$97</c:f>
              <c:strCache>
                <c:ptCount val="1"/>
                <c:pt idx="0">
                  <c:v>2013 - 2012</c:v>
                </c:pt>
              </c:strCache>
            </c:strRef>
          </c:tx>
          <c:invertIfNegative val="0"/>
          <c:cat>
            <c:strRef>
              <c:f>comparacion!$B$98:$B$102</c:f>
              <c:strCache>
                <c:ptCount val="5"/>
                <c:pt idx="0">
                  <c:v>HERIDOS LEVES</c:v>
                </c:pt>
                <c:pt idx="1">
                  <c:v>HERIDOS GRAVES</c:v>
                </c:pt>
                <c:pt idx="2">
                  <c:v>FALLECIDOS</c:v>
                </c:pt>
                <c:pt idx="3">
                  <c:v>ILESOS</c:v>
                </c:pt>
                <c:pt idx="4">
                  <c:v>VEHICULOS INVOLUCRADOS</c:v>
                </c:pt>
              </c:strCache>
            </c:strRef>
          </c:cat>
          <c:val>
            <c:numRef>
              <c:f>comparacion!$D$98:$D$102</c:f>
              <c:numCache>
                <c:formatCode>General</c:formatCode>
                <c:ptCount val="5"/>
                <c:pt idx="0">
                  <c:v>62</c:v>
                </c:pt>
                <c:pt idx="1">
                  <c:v>17</c:v>
                </c:pt>
                <c:pt idx="2">
                  <c:v>2</c:v>
                </c:pt>
                <c:pt idx="3">
                  <c:v>136</c:v>
                </c:pt>
                <c:pt idx="4">
                  <c:v>124</c:v>
                </c:pt>
              </c:numCache>
            </c:numRef>
          </c:val>
        </c:ser>
        <c:ser>
          <c:idx val="2"/>
          <c:order val="1"/>
          <c:tx>
            <c:strRef>
              <c:f>comparacion!$E$97</c:f>
              <c:strCache>
                <c:ptCount val="1"/>
                <c:pt idx="0">
                  <c:v>2012 - 2011</c:v>
                </c:pt>
              </c:strCache>
            </c:strRef>
          </c:tx>
          <c:invertIfNegative val="0"/>
          <c:cat>
            <c:strRef>
              <c:f>comparacion!$B$98:$B$102</c:f>
              <c:strCache>
                <c:ptCount val="5"/>
                <c:pt idx="0">
                  <c:v>HERIDOS LEVES</c:v>
                </c:pt>
                <c:pt idx="1">
                  <c:v>HERIDOS GRAVES</c:v>
                </c:pt>
                <c:pt idx="2">
                  <c:v>FALLECIDOS</c:v>
                </c:pt>
                <c:pt idx="3">
                  <c:v>ILESOS</c:v>
                </c:pt>
                <c:pt idx="4">
                  <c:v>VEHICULOS INVOLUCRADOS</c:v>
                </c:pt>
              </c:strCache>
            </c:strRef>
          </c:cat>
          <c:val>
            <c:numRef>
              <c:f>comparacion!$E$98:$E$102</c:f>
              <c:numCache>
                <c:formatCode>General</c:formatCode>
                <c:ptCount val="5"/>
                <c:pt idx="0">
                  <c:v>56</c:v>
                </c:pt>
                <c:pt idx="1">
                  <c:v>38</c:v>
                </c:pt>
                <c:pt idx="2">
                  <c:v>7</c:v>
                </c:pt>
                <c:pt idx="3">
                  <c:v>139</c:v>
                </c:pt>
                <c:pt idx="4">
                  <c:v>137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0301568"/>
        <c:axId val="200332800"/>
        <c:axId val="0"/>
      </c:bar3DChart>
      <c:catAx>
        <c:axId val="200301568"/>
        <c:scaling>
          <c:orientation val="minMax"/>
        </c:scaling>
        <c:delete val="0"/>
        <c:axPos val="b"/>
        <c:majorTickMark val="out"/>
        <c:minorTickMark val="none"/>
        <c:tickLblPos val="nextTo"/>
        <c:crossAx val="200332800"/>
        <c:crosses val="autoZero"/>
        <c:auto val="1"/>
        <c:lblAlgn val="ctr"/>
        <c:lblOffset val="100"/>
        <c:noMultiLvlLbl val="0"/>
      </c:catAx>
      <c:valAx>
        <c:axId val="2003328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030156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0.03265</cdr:y>
    </cdr:from>
    <cdr:to>
      <cdr:x>0.9951</cdr:x>
      <cdr:y>0.16327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0" y="89647"/>
          <a:ext cx="4549588" cy="3585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es-AR" sz="1100" b="1" u="sng"/>
            <a:t>HORARIO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FBFA58A7-B68B-4886-980A-4D08707B0D36}" type="datetimeFigureOut">
              <a:rPr lang="es-AR" smtClean="0"/>
              <a:t>25/02/2013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D3BC887D-01C5-4357-8C6E-40CBDE14C82B}" type="slidenum">
              <a:rPr lang="es-AR" smtClean="0"/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2000">
        <p14:prism isContent="1"/>
      </p:transition>
    </mc:Choice>
    <mc:Fallback>
      <p:transition spd="slow" advTm="2000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ameyMigue\Downloads\logo proteccion civi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2618"/>
            <a:ext cx="5616624" cy="553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2337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38">
        <p14:prism isContent="1"/>
      </p:transition>
    </mc:Choice>
    <mc:Fallback>
      <p:transition spd="slow" advTm="42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AR" dirty="0" smtClean="0"/>
              <a:t>Informe Final Plan Verano 2012 - 2013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22171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9">
        <p14:prism isContent="1"/>
      </p:transition>
    </mc:Choice>
    <mc:Fallback>
      <p:transition spd="slow" advTm="22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1916832"/>
            <a:ext cx="6965245" cy="2107362"/>
          </a:xfrm>
        </p:spPr>
        <p:txBody>
          <a:bodyPr>
            <a:noAutofit/>
          </a:bodyPr>
          <a:lstStyle/>
          <a:p>
            <a:r>
              <a:rPr lang="es-AR" sz="2800" dirty="0"/>
              <a:t>Los accidentes de tránsito en Argentina conforman en su </a:t>
            </a:r>
            <a:r>
              <a:rPr lang="es-AR" sz="2800" dirty="0" smtClean="0"/>
              <a:t>conjunto </a:t>
            </a:r>
            <a:r>
              <a:rPr lang="es-AR" sz="2800" dirty="0"/>
              <a:t>una de las causales de mayor índice en la tasa de mortalidad de la población.</a:t>
            </a:r>
          </a:p>
        </p:txBody>
      </p:sp>
    </p:spTree>
    <p:extLst>
      <p:ext uri="{BB962C8B-B14F-4D97-AF65-F5344CB8AC3E}">
        <p14:creationId xmlns:p14="http://schemas.microsoft.com/office/powerpoint/2010/main" val="13655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49">
        <p14:prism isContent="1"/>
      </p:transition>
    </mc:Choice>
    <mc:Fallback>
      <p:transition spd="slow" advTm="74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ameyMigue\Desktop\estadistica\735224_477422802310663_144979856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860" y="548680"/>
            <a:ext cx="5904656" cy="442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ameyMigue\Desktop\estadistica\398126_477115512341392_162156738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89283"/>
            <a:ext cx="5983852" cy="4487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068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43">
        <p14:prism isContent="1"/>
      </p:transition>
    </mc:Choice>
    <mc:Fallback>
      <p:transition spd="slow" advTm="71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2348880"/>
            <a:ext cx="7924800" cy="1143000"/>
          </a:xfrm>
        </p:spPr>
        <p:txBody>
          <a:bodyPr/>
          <a:lstStyle/>
          <a:p>
            <a:pPr algn="ctr"/>
            <a:r>
              <a:rPr lang="es-AR" dirty="0" smtClean="0"/>
              <a:t>TIERRA DEL FUEGO HACE LA DIFERENCIA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10364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1">
        <p14:prism isContent="1"/>
      </p:transition>
    </mc:Choice>
    <mc:Fallback>
      <p:transition spd="slow" advTm="282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GRACIAS A LA COORDINACION ENTRE LAS INSTITUCIONES EN EL PLAN VERANO </a:t>
            </a:r>
            <a:endParaRPr lang="es-AR" dirty="0"/>
          </a:p>
        </p:txBody>
      </p:sp>
      <p:pic>
        <p:nvPicPr>
          <p:cNvPr id="3074" name="Picture 2" descr="C:\Users\PameyMigue\Desktop\estadistica\2012-11-19-2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691242"/>
            <a:ext cx="3653743" cy="2053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ameyMigue\Desktop\estadistica\2012-11-19-2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644" y="1691243"/>
            <a:ext cx="3653740" cy="205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ameyMigue\Desktop\estadistica\2012-11-19-26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773" y="3744570"/>
            <a:ext cx="3653741" cy="205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233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73">
        <p14:prism isContent="1"/>
      </p:transition>
    </mc:Choice>
    <mc:Fallback>
      <p:transition spd="slow" advTm="80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3568" y="836712"/>
            <a:ext cx="7924800" cy="1143000"/>
          </a:xfrm>
        </p:spPr>
        <p:txBody>
          <a:bodyPr/>
          <a:lstStyle/>
          <a:p>
            <a:pPr algn="ctr"/>
            <a:r>
              <a:rPr lang="es-AR" dirty="0" smtClean="0"/>
              <a:t>SE HA LOGRADO REDUCIR LOS ACCIDENTES DE TRANSITO EN LA RUTA NACIONAL Nº3 Y COMPLEMENTARIAS</a:t>
            </a:r>
            <a:endParaRPr lang="es-AR" dirty="0"/>
          </a:p>
        </p:txBody>
      </p:sp>
      <p:pic>
        <p:nvPicPr>
          <p:cNvPr id="4098" name="Picture 2" descr="C:\Users\PameyMigue\Desktop\estadistica\521321_468060359913574_171405314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204864"/>
            <a:ext cx="3913521" cy="2935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300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71">
        <p14:prism isContent="1"/>
      </p:transition>
    </mc:Choice>
    <mc:Fallback>
      <p:transition spd="slow" advTm="62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628800"/>
            <a:ext cx="7924800" cy="2808312"/>
          </a:xfrm>
        </p:spPr>
        <p:txBody>
          <a:bodyPr/>
          <a:lstStyle/>
          <a:p>
            <a:pPr algn="ctr"/>
            <a:r>
              <a:rPr lang="es-AR" dirty="0" smtClean="0"/>
              <a:t>SIN EMBARGO, LA IMPRUDENCIA DE LOS CONDUCTORES A LA HORA DE SALIR DE VACACIONES, ES INEVITABLE, ELEVANDO EL INDICE DE ACCIDENTES ENTRE LAS FRONTERAS ARGENTINA - CHILE 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07953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93">
        <p14:prism isContent="1"/>
      </p:transition>
    </mc:Choice>
    <mc:Fallback>
      <p:transition spd="slow" advTm="85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PameyMigue\Desktop\Captur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052736"/>
            <a:ext cx="4310173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PameyMigue\Desktop\Captura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535" y="1052736"/>
            <a:ext cx="3705897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0575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69">
        <p14:prism isContent="1"/>
      </p:transition>
    </mc:Choice>
    <mc:Fallback>
      <p:transition spd="slow" advTm="73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Incidentes por tramos</a:t>
            </a:r>
            <a:endParaRPr lang="es-AR" dirty="0"/>
          </a:p>
        </p:txBody>
      </p:sp>
      <p:graphicFrame>
        <p:nvGraphicFramePr>
          <p:cNvPr id="4" name="4 Gráfico"/>
          <p:cNvGraphicFramePr>
            <a:graphicFrameLocks/>
          </p:cNvGraphicFramePr>
          <p:nvPr/>
        </p:nvGraphicFramePr>
        <p:xfrm>
          <a:off x="1614340" y="2058228"/>
          <a:ext cx="5915319" cy="2741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8141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74">
        <p14:prism isContent="1"/>
      </p:transition>
    </mc:Choice>
    <mc:Fallback>
      <p:transition spd="slow" advTm="30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PameyMigue\Desktop\Captura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6658393" cy="347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1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87">
        <p14:prism isContent="1"/>
      </p:transition>
    </mc:Choice>
    <mc:Fallback>
      <p:transition spd="slow" advTm="28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ameyMigue\Desktop\Captura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2656"/>
            <a:ext cx="5562600" cy="602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71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8">
        <p14:prism isContent="1"/>
      </p:transition>
    </mc:Choice>
    <mc:Fallback>
      <p:transition spd="slow" advTm="27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No hubo diferencias en la franja horaria (</a:t>
            </a:r>
            <a:r>
              <a:rPr lang="es-AR" dirty="0" err="1" smtClean="0"/>
              <a:t>dia</a:t>
            </a:r>
            <a:r>
              <a:rPr lang="es-AR" dirty="0" smtClean="0"/>
              <a:t> – noche)</a:t>
            </a:r>
            <a:endParaRPr lang="es-AR" dirty="0"/>
          </a:p>
        </p:txBody>
      </p:sp>
      <p:graphicFrame>
        <p:nvGraphicFramePr>
          <p:cNvPr id="4" name="1 Gráfico"/>
          <p:cNvGraphicFramePr>
            <a:graphicFrameLocks/>
          </p:cNvGraphicFramePr>
          <p:nvPr/>
        </p:nvGraphicFramePr>
        <p:xfrm>
          <a:off x="2287528" y="2056279"/>
          <a:ext cx="4568943" cy="27454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7936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9">
        <p14:prism isContent="1"/>
      </p:transition>
    </mc:Choice>
    <mc:Fallback>
      <p:transition spd="slow" advTm="400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Se puede observar la imprudencia en curvas</a:t>
            </a:r>
            <a:endParaRPr lang="es-AR" dirty="0"/>
          </a:p>
        </p:txBody>
      </p:sp>
      <p:graphicFrame>
        <p:nvGraphicFramePr>
          <p:cNvPr id="4" name="14 Gráfico"/>
          <p:cNvGraphicFramePr>
            <a:graphicFrameLocks/>
          </p:cNvGraphicFramePr>
          <p:nvPr/>
        </p:nvGraphicFramePr>
        <p:xfrm>
          <a:off x="1966071" y="2056279"/>
          <a:ext cx="5211857" cy="2745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31801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35">
        <p14:prism isContent="1"/>
      </p:transition>
    </mc:Choice>
    <mc:Fallback>
      <p:transition spd="slow" advTm="38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1052736"/>
            <a:ext cx="7924800" cy="1143000"/>
          </a:xfrm>
        </p:spPr>
        <p:txBody>
          <a:bodyPr/>
          <a:lstStyle/>
          <a:p>
            <a:r>
              <a:rPr lang="es-AR" dirty="0" smtClean="0"/>
              <a:t>Vialidad trabaja constantemente sobre las rutas para mantener las condiciones optimas de </a:t>
            </a:r>
            <a:r>
              <a:rPr lang="es-AR" dirty="0" err="1" smtClean="0"/>
              <a:t>transitabilidad</a:t>
            </a:r>
            <a:r>
              <a:rPr lang="es-AR" dirty="0" smtClean="0"/>
              <a:t>, y aun así hay accidentes</a:t>
            </a:r>
            <a:endParaRPr lang="es-AR" dirty="0"/>
          </a:p>
        </p:txBody>
      </p:sp>
      <p:graphicFrame>
        <p:nvGraphicFramePr>
          <p:cNvPr id="4" name="15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5506328"/>
              </p:ext>
            </p:extLst>
          </p:nvPr>
        </p:nvGraphicFramePr>
        <p:xfrm>
          <a:off x="1979712" y="2492896"/>
          <a:ext cx="5211856" cy="31376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38027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24">
        <p14:prism isContent="1"/>
      </p:transition>
    </mc:Choice>
    <mc:Fallback>
      <p:transition spd="slow" advTm="78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980728"/>
            <a:ext cx="7924800" cy="1143000"/>
          </a:xfrm>
        </p:spPr>
        <p:txBody>
          <a:bodyPr/>
          <a:lstStyle/>
          <a:p>
            <a:r>
              <a:rPr lang="es-AR" dirty="0" smtClean="0"/>
              <a:t>Desperfecto mecánico, vuelcos y despistes encabezan la lista de incidentes de transito</a:t>
            </a:r>
            <a:endParaRPr lang="es-AR" dirty="0"/>
          </a:p>
        </p:txBody>
      </p:sp>
      <p:graphicFrame>
        <p:nvGraphicFramePr>
          <p:cNvPr id="4" name="17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3036579"/>
              </p:ext>
            </p:extLst>
          </p:nvPr>
        </p:nvGraphicFramePr>
        <p:xfrm>
          <a:off x="1691680" y="2636912"/>
          <a:ext cx="5716120" cy="2745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71111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01">
        <p14:prism isContent="1"/>
      </p:transition>
    </mc:Choice>
    <mc:Fallback>
      <p:transition spd="slow" advTm="61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En </a:t>
            </a:r>
            <a:r>
              <a:rPr lang="es-AR" dirty="0" err="1" smtClean="0"/>
              <a:t>numeros</a:t>
            </a:r>
            <a:r>
              <a:rPr lang="es-AR" dirty="0" smtClean="0"/>
              <a:t>…</a:t>
            </a:r>
            <a:endParaRPr lang="es-AR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500833"/>
              </p:ext>
            </p:extLst>
          </p:nvPr>
        </p:nvGraphicFramePr>
        <p:xfrm>
          <a:off x="395536" y="4509120"/>
          <a:ext cx="3240360" cy="10629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9663"/>
                <a:gridCol w="1500697"/>
              </a:tblGrid>
              <a:tr h="12403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AR" sz="1100" u="none" strike="noStrike" dirty="0">
                          <a:effectLst/>
                        </a:rPr>
                        <a:t>CANTIDAD DE</a:t>
                      </a:r>
                      <a:endParaRPr lang="es-A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124033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HERIDOS LEVES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62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24033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HERIDOS GRAVES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17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24033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FALLECIDOS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 dirty="0">
                          <a:effectLst/>
                        </a:rPr>
                        <a:t>2</a:t>
                      </a:r>
                      <a:endParaRPr lang="es-A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24033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ILESOS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136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73086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VEHICULOS INVOLUCRADOS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 dirty="0">
                          <a:effectLst/>
                        </a:rPr>
                        <a:t>124</a:t>
                      </a:r>
                      <a:endParaRPr lang="es-A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5" name="18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2579332"/>
              </p:ext>
            </p:extLst>
          </p:nvPr>
        </p:nvGraphicFramePr>
        <p:xfrm>
          <a:off x="2771800" y="1556792"/>
          <a:ext cx="6120680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457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28">
        <p14:prism isContent="1"/>
      </p:transition>
    </mc:Choice>
    <mc:Fallback>
      <p:transition spd="slow" advTm="59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116887"/>
              </p:ext>
            </p:extLst>
          </p:nvPr>
        </p:nvGraphicFramePr>
        <p:xfrm>
          <a:off x="323528" y="3356992"/>
          <a:ext cx="3238500" cy="2095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8664"/>
                <a:gridCol w="1499836"/>
              </a:tblGrid>
              <a:tr h="1905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AR" sz="1100" u="none" strike="noStrike" dirty="0">
                          <a:effectLst/>
                        </a:rPr>
                        <a:t>PARTICIPANTES</a:t>
                      </a:r>
                      <a:endParaRPr lang="es-A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ANIMAL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 dirty="0">
                          <a:effectLst/>
                        </a:rPr>
                        <a:t>2</a:t>
                      </a:r>
                      <a:endParaRPr lang="es-A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PEATON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MOTO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4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CUATRI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AUTO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68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CAMIONETA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26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CAMION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17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TRANSPORTE DE PASAJEROS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2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COMBI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COLECTIVO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 dirty="0">
                          <a:effectLst/>
                        </a:rPr>
                        <a:t>0</a:t>
                      </a:r>
                      <a:endParaRPr lang="es-A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6" name="6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5188242"/>
              </p:ext>
            </p:extLst>
          </p:nvPr>
        </p:nvGraphicFramePr>
        <p:xfrm>
          <a:off x="3635896" y="1340768"/>
          <a:ext cx="5072063" cy="3114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1396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49">
        <p14:prism isContent="1"/>
      </p:transition>
    </mc:Choice>
    <mc:Fallback>
      <p:transition spd="slow" advTm="57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SE REDUJO UN 71,43%  EL PORCENTAJE DE FALLECIDOS</a:t>
            </a:r>
            <a:endParaRPr lang="es-AR" dirty="0"/>
          </a:p>
        </p:txBody>
      </p:sp>
      <p:graphicFrame>
        <p:nvGraphicFramePr>
          <p:cNvPr id="5" name="10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8861889"/>
              </p:ext>
            </p:extLst>
          </p:nvPr>
        </p:nvGraphicFramePr>
        <p:xfrm>
          <a:off x="3923928" y="206084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03751"/>
              </p:ext>
            </p:extLst>
          </p:nvPr>
        </p:nvGraphicFramePr>
        <p:xfrm>
          <a:off x="467544" y="4005064"/>
          <a:ext cx="3149599" cy="12973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2521"/>
                <a:gridCol w="763539"/>
                <a:gridCol w="763539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CANTIDAD DE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u="none" strike="noStrike">
                          <a:effectLst/>
                        </a:rPr>
                        <a:t>2013 - 2012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AR" sz="1100" u="none" strike="noStrike">
                          <a:effectLst/>
                        </a:rPr>
                        <a:t>2012 - 2011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HERIDOS LEVES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62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56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HERIDOS GRAVES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17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38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FALLECIDOS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2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7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ILESOS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136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139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AR" sz="1100" u="none" strike="noStrike">
                          <a:effectLst/>
                        </a:rPr>
                        <a:t>VEHICULOS INVOLUCRADOS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>
                          <a:effectLst/>
                        </a:rPr>
                        <a:t>124</a:t>
                      </a:r>
                      <a:endParaRPr lang="es-AR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100" u="none" strike="noStrike" dirty="0">
                          <a:effectLst/>
                        </a:rPr>
                        <a:t>137</a:t>
                      </a:r>
                      <a:endParaRPr lang="es-A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982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70">
        <p14:prism isContent="1"/>
      </p:transition>
    </mc:Choice>
    <mc:Fallback>
      <p:transition spd="slow" advTm="60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dirty="0" smtClean="0"/>
              <a:t>GRACIAS AL ESFUERZO DE TRABAJAR EN  CONJUNTO  HEMOS LOGRADO QUE:</a:t>
            </a:r>
            <a:endParaRPr lang="es-AR" dirty="0"/>
          </a:p>
        </p:txBody>
      </p:sp>
      <p:pic>
        <p:nvPicPr>
          <p:cNvPr id="12290" name="Picture 2" descr="C:\Users\PameyMigue\Desktop\Captura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28801"/>
            <a:ext cx="4913490" cy="401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93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63">
        <p14:prism isContent="1"/>
      </p:transition>
    </mc:Choice>
    <mc:Fallback>
      <p:transition spd="slow" advTm="79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1560" y="2708920"/>
            <a:ext cx="7924800" cy="1143000"/>
          </a:xfrm>
        </p:spPr>
        <p:txBody>
          <a:bodyPr/>
          <a:lstStyle/>
          <a:p>
            <a:pPr algn="ctr"/>
            <a:r>
              <a:rPr lang="es-AR" dirty="0" smtClean="0"/>
              <a:t>MUCHAS GRACIAS!!!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442024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6">
        <p14:prism isContent="1"/>
      </p:transition>
    </mc:Choice>
    <mc:Fallback>
      <p:transition spd="slow" advTm="223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ameyMigue\Downloads\logo proteccion civi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2618"/>
            <a:ext cx="5616624" cy="553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9885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19">
        <p14:prism isContent="1"/>
      </p:transition>
    </mc:Choice>
    <mc:Fallback>
      <p:transition spd="slow" advTm="43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7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theme1.xml><?xml version="1.0" encoding="utf-8"?>
<a:theme xmlns:a="http://schemas.openxmlformats.org/drawingml/2006/main" name="Horizonte">
  <a:themeElements>
    <a:clrScheme name="Hori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e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e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157</TotalTime>
  <Words>276</Words>
  <Application>Microsoft Office PowerPoint</Application>
  <PresentationFormat>Presentación en pantalla (4:3)</PresentationFormat>
  <Paragraphs>79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Horizonte</vt:lpstr>
      <vt:lpstr>Presentación de PowerPoint</vt:lpstr>
      <vt:lpstr>Informe Final Plan Verano 2012 - 2013</vt:lpstr>
      <vt:lpstr>Los accidentes de tránsito en Argentina conforman en su conjunto una de las causales de mayor índice en la tasa de mortalidad de la población.</vt:lpstr>
      <vt:lpstr>Presentación de PowerPoint</vt:lpstr>
      <vt:lpstr>TIERRA DEL FUEGO HACE LA DIFERENCIA</vt:lpstr>
      <vt:lpstr>GRACIAS A LA COORDINACION ENTRE LAS INSTITUCIONES EN EL PLAN VERANO </vt:lpstr>
      <vt:lpstr>SE HA LOGRADO REDUCIR LOS ACCIDENTES DE TRANSITO EN LA RUTA NACIONAL Nº3 Y COMPLEMENTARIAS</vt:lpstr>
      <vt:lpstr>SIN EMBARGO, LA IMPRUDENCIA DE LOS CONDUCTORES A LA HORA DE SALIR DE VACACIONES, ES INEVITABLE, ELEVANDO EL INDICE DE ACCIDENTES ENTRE LAS FRONTERAS ARGENTINA - CHILE </vt:lpstr>
      <vt:lpstr>Presentación de PowerPoint</vt:lpstr>
      <vt:lpstr>Incidentes por tramos</vt:lpstr>
      <vt:lpstr>Presentación de PowerPoint</vt:lpstr>
      <vt:lpstr>Presentación de PowerPoint</vt:lpstr>
      <vt:lpstr>No hubo diferencias en la franja horaria (dia – noche)</vt:lpstr>
      <vt:lpstr>Se puede observar la imprudencia en curvas</vt:lpstr>
      <vt:lpstr>Vialidad trabaja constantemente sobre las rutas para mantener las condiciones optimas de transitabilidad, y aun así hay accidentes</vt:lpstr>
      <vt:lpstr>Desperfecto mecánico, vuelcos y despistes encabezan la lista de incidentes de transito</vt:lpstr>
      <vt:lpstr>En numeros…</vt:lpstr>
      <vt:lpstr>Presentación de PowerPoint</vt:lpstr>
      <vt:lpstr>SE REDUJO UN 71,43%  EL PORCENTAJE DE FALLECIDOS</vt:lpstr>
      <vt:lpstr>GRACIAS AL ESFUERZO DE TRABAJAR EN  CONJUNTO  HEMOS LOGRADO QUE:</vt:lpstr>
      <vt:lpstr>MUCHAS GRACIAS!!!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PameyMigue</dc:creator>
  <cp:lastModifiedBy>PameyMigue</cp:lastModifiedBy>
  <cp:revision>17</cp:revision>
  <dcterms:created xsi:type="dcterms:W3CDTF">2013-02-23T22:01:20Z</dcterms:created>
  <dcterms:modified xsi:type="dcterms:W3CDTF">2013-02-25T22:59:46Z</dcterms:modified>
</cp:coreProperties>
</file>