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9" r:id="rId3"/>
    <p:sldId id="257" r:id="rId4"/>
    <p:sldId id="258" r:id="rId5"/>
    <p:sldId id="260" r:id="rId6"/>
    <p:sldId id="297" r:id="rId7"/>
    <p:sldId id="298" r:id="rId8"/>
    <p:sldId id="261" r:id="rId9"/>
    <p:sldId id="262" r:id="rId10"/>
    <p:sldId id="263" r:id="rId11"/>
    <p:sldId id="264" r:id="rId12"/>
    <p:sldId id="265" r:id="rId13"/>
    <p:sldId id="266" r:id="rId14"/>
    <p:sldId id="267" r:id="rId15"/>
    <p:sldId id="268" r:id="rId16"/>
    <p:sldId id="269" r:id="rId17"/>
    <p:sldId id="279" r:id="rId18"/>
    <p:sldId id="293" r:id="rId19"/>
    <p:sldId id="280" r:id="rId20"/>
    <p:sldId id="281" r:id="rId21"/>
    <p:sldId id="282" r:id="rId22"/>
    <p:sldId id="292" r:id="rId23"/>
    <p:sldId id="291" r:id="rId24"/>
    <p:sldId id="290" r:id="rId25"/>
    <p:sldId id="270" r:id="rId26"/>
    <p:sldId id="271" r:id="rId27"/>
    <p:sldId id="299" r:id="rId28"/>
    <p:sldId id="300" r:id="rId29"/>
    <p:sldId id="272" r:id="rId30"/>
    <p:sldId id="273" r:id="rId31"/>
    <p:sldId id="274" r:id="rId32"/>
    <p:sldId id="275" r:id="rId33"/>
    <p:sldId id="276" r:id="rId34"/>
    <p:sldId id="277" r:id="rId35"/>
    <p:sldId id="278" r:id="rId36"/>
    <p:sldId id="294" r:id="rId37"/>
    <p:sldId id="295" r:id="rId38"/>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29" autoAdjust="0"/>
    <p:restoredTop sz="94660"/>
  </p:normalViewPr>
  <p:slideViewPr>
    <p:cSldViewPr>
      <p:cViewPr varScale="1">
        <p:scale>
          <a:sx n="66" d="100"/>
          <a:sy n="66" d="100"/>
        </p:scale>
        <p:origin x="-45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C:\Users\LaptopAnalisis\Desktop\PAME\ESTADISTICA%202012%202013.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LaptopAnalisis\Desktop\PPT\ESTADISTICA%202012%202013.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LaptopAnalisis\Desktop\PPT\ESTADISTICA%202012%202013.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LaptopAnalisis\Desktop\PPT\ESTADISTICA%202012%202013.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LaptopAnalisis\Desktop\PPT\ESTADISTICA%202012%202013.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LaptopAnalisis\Desktop\PPT\ESTADISTICA%202012%202013.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LaptopAnalisis\Desktop\PPT\ESTADISTICA%202012%202013.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LaptopAnalisis\Desktop\PPT\ESTADISTICA%202012%20201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aptopAnalisis\Desktop\PPT\ESTADISTICA%202012%202013.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LaptopAnalisis\Desktop\PAME\ESTADISTICA%202012%202013.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LaptopAnalisis\Desktop\PAME\ESTADISTICA%202012%202013.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LaptopAnalisis\Desktop\PAME\ESTADISTICA%202012%202013.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LaptopAnalisis\Desktop\PAME\ESTADISTICA%202012%2020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pieChart>
        <c:varyColors val="1"/>
        <c:ser>
          <c:idx val="0"/>
          <c:order val="0"/>
          <c:explosion val="25"/>
          <c:dLbls>
            <c:dLbl>
              <c:idx val="0"/>
              <c:layout>
                <c:manualLayout>
                  <c:x val="2.9946412948381438E-2"/>
                  <c:y val="0.306617295138635"/>
                </c:manualLayout>
              </c:layout>
              <c:showLegendKey val="0"/>
              <c:showVal val="1"/>
              <c:showCatName val="0"/>
              <c:showSerName val="0"/>
              <c:showPercent val="1"/>
              <c:showBubbleSize val="0"/>
              <c:separator>
</c:separator>
            </c:dLbl>
            <c:dLbl>
              <c:idx val="1"/>
              <c:layout>
                <c:manualLayout>
                  <c:x val="2.9980971128608942E-2"/>
                  <c:y val="0.31337868365094251"/>
                </c:manualLayout>
              </c:layout>
              <c:showLegendKey val="0"/>
              <c:showVal val="1"/>
              <c:showCatName val="0"/>
              <c:showSerName val="0"/>
              <c:showPercent val="1"/>
              <c:showBubbleSize val="0"/>
              <c:separator>
</c:separator>
            </c:dLbl>
            <c:txPr>
              <a:bodyPr/>
              <a:lstStyle/>
              <a:p>
                <a:pPr>
                  <a:defRPr lang="es-AR"/>
                </a:pPr>
                <a:endParaRPr lang="es-AR"/>
              </a:p>
            </c:txPr>
            <c:showLegendKey val="0"/>
            <c:showVal val="1"/>
            <c:showCatName val="0"/>
            <c:showSerName val="0"/>
            <c:showPercent val="0"/>
            <c:showBubbleSize val="0"/>
            <c:showLeaderLines val="1"/>
          </c:dLbls>
          <c:cat>
            <c:strRef>
              <c:f>Informe!$C$2:$C$3</c:f>
              <c:strCache>
                <c:ptCount val="2"/>
                <c:pt idx="0">
                  <c:v>DIURNO DE 09 A 18</c:v>
                </c:pt>
                <c:pt idx="1">
                  <c:v>NOCTURNO DE 18 A 09</c:v>
                </c:pt>
              </c:strCache>
            </c:strRef>
          </c:cat>
          <c:val>
            <c:numRef>
              <c:f>Informe!$D$2:$D$3</c:f>
              <c:numCache>
                <c:formatCode>General</c:formatCode>
                <c:ptCount val="2"/>
                <c:pt idx="0">
                  <c:v>109</c:v>
                </c:pt>
                <c:pt idx="1">
                  <c:v>85</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a:defRPr lang="es-AR"/>
          </a:pPr>
          <a:endParaRPr lang="es-AR"/>
        </a:p>
      </c:txPr>
    </c:legend>
    <c:plotVisOnly val="1"/>
    <c:dispBlanksAs val="zero"/>
    <c:showDLblsOverMax val="0"/>
  </c:chart>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view3D>
      <c:rotX val="30"/>
      <c:rotY val="190"/>
      <c:rAngAx val="0"/>
      <c:perspective val="30"/>
    </c:view3D>
    <c:floor>
      <c:thickness val="0"/>
    </c:floor>
    <c:sideWall>
      <c:thickness val="0"/>
    </c:sideWall>
    <c:backWall>
      <c:thickness val="0"/>
    </c:backWall>
    <c:plotArea>
      <c:layout/>
      <c:pie3DChart>
        <c:varyColors val="1"/>
        <c:ser>
          <c:idx val="0"/>
          <c:order val="0"/>
          <c:tx>
            <c:strRef>
              <c:f>Informe!$C$142</c:f>
              <c:strCache>
                <c:ptCount val="1"/>
                <c:pt idx="0">
                  <c:v>PARTICIPANTES</c:v>
                </c:pt>
              </c:strCache>
            </c:strRef>
          </c:tx>
          <c:explosion val="25"/>
          <c:dLbls>
            <c:dLbl>
              <c:idx val="3"/>
              <c:layout>
                <c:manualLayout>
                  <c:x val="-0.13661551522526436"/>
                  <c:y val="-2.9212357629608224E-2"/>
                </c:manualLayout>
              </c:layout>
              <c:showLegendKey val="0"/>
              <c:showVal val="1"/>
              <c:showCatName val="0"/>
              <c:showSerName val="0"/>
              <c:showPercent val="1"/>
              <c:showBubbleSize val="0"/>
            </c:dLbl>
            <c:dLbl>
              <c:idx val="7"/>
              <c:layout>
                <c:manualLayout>
                  <c:x val="0.15750326839394543"/>
                  <c:y val="-8.2641046016036985E-4"/>
                </c:manualLayout>
              </c:layout>
              <c:showLegendKey val="0"/>
              <c:showVal val="1"/>
              <c:showCatName val="0"/>
              <c:showSerName val="0"/>
              <c:showPercent val="1"/>
              <c:showBubbleSize val="0"/>
            </c:dLbl>
            <c:showLegendKey val="0"/>
            <c:showVal val="1"/>
            <c:showCatName val="0"/>
            <c:showSerName val="0"/>
            <c:showPercent val="1"/>
            <c:showBubbleSize val="0"/>
            <c:showLeaderLines val="1"/>
          </c:dLbls>
          <c:cat>
            <c:strRef>
              <c:f>Informe!$C$143:$C$152</c:f>
              <c:strCache>
                <c:ptCount val="10"/>
                <c:pt idx="0">
                  <c:v>ANIMAL</c:v>
                </c:pt>
                <c:pt idx="1">
                  <c:v>PEATON</c:v>
                </c:pt>
                <c:pt idx="2">
                  <c:v>MOTO</c:v>
                </c:pt>
                <c:pt idx="3">
                  <c:v>CUATRI</c:v>
                </c:pt>
                <c:pt idx="4">
                  <c:v>AUTO</c:v>
                </c:pt>
                <c:pt idx="5">
                  <c:v>CAMIONETA</c:v>
                </c:pt>
                <c:pt idx="6">
                  <c:v>CAMION</c:v>
                </c:pt>
                <c:pt idx="7">
                  <c:v>TRANSPORTE DE PASAJEROS</c:v>
                </c:pt>
                <c:pt idx="8">
                  <c:v>COMBI</c:v>
                </c:pt>
                <c:pt idx="9">
                  <c:v>COLECTIVO</c:v>
                </c:pt>
              </c:strCache>
            </c:strRef>
          </c:cat>
          <c:val>
            <c:numRef>
              <c:f>Informe!$D$143:$D$152</c:f>
              <c:numCache>
                <c:formatCode>General</c:formatCode>
                <c:ptCount val="10"/>
                <c:pt idx="0">
                  <c:v>0</c:v>
                </c:pt>
                <c:pt idx="1">
                  <c:v>0</c:v>
                </c:pt>
                <c:pt idx="2">
                  <c:v>0</c:v>
                </c:pt>
                <c:pt idx="3">
                  <c:v>1</c:v>
                </c:pt>
                <c:pt idx="4">
                  <c:v>64</c:v>
                </c:pt>
                <c:pt idx="5">
                  <c:v>24</c:v>
                </c:pt>
                <c:pt idx="6">
                  <c:v>76</c:v>
                </c:pt>
                <c:pt idx="7">
                  <c:v>1</c:v>
                </c:pt>
                <c:pt idx="8">
                  <c:v>2</c:v>
                </c:pt>
                <c:pt idx="9">
                  <c:v>0</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HORARIO</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1"/>
          <c:order val="0"/>
          <c:tx>
            <c:strRef>
              <c:f>Informe!$J$241</c:f>
              <c:strCache>
                <c:ptCount val="1"/>
                <c:pt idx="0">
                  <c:v>2012</c:v>
                </c:pt>
              </c:strCache>
            </c:strRef>
          </c:tx>
          <c:invertIfNegative val="0"/>
          <c:cat>
            <c:strRef>
              <c:f>Informe!$H$242:$H$243</c:f>
              <c:strCache>
                <c:ptCount val="2"/>
                <c:pt idx="0">
                  <c:v>DIURNO DE 09 A 18</c:v>
                </c:pt>
                <c:pt idx="1">
                  <c:v>NOCTURNO DE 18 A 09</c:v>
                </c:pt>
              </c:strCache>
            </c:strRef>
          </c:cat>
          <c:val>
            <c:numRef>
              <c:f>Informe!$J$242:$J$243</c:f>
              <c:numCache>
                <c:formatCode>General</c:formatCode>
                <c:ptCount val="2"/>
                <c:pt idx="0">
                  <c:v>109</c:v>
                </c:pt>
                <c:pt idx="1">
                  <c:v>85</c:v>
                </c:pt>
              </c:numCache>
            </c:numRef>
          </c:val>
        </c:ser>
        <c:ser>
          <c:idx val="2"/>
          <c:order val="1"/>
          <c:tx>
            <c:strRef>
              <c:f>Informe!$K$241</c:f>
              <c:strCache>
                <c:ptCount val="1"/>
                <c:pt idx="0">
                  <c:v>2011</c:v>
                </c:pt>
              </c:strCache>
            </c:strRef>
          </c:tx>
          <c:invertIfNegative val="0"/>
          <c:cat>
            <c:strRef>
              <c:f>Informe!$H$242:$H$243</c:f>
              <c:strCache>
                <c:ptCount val="2"/>
                <c:pt idx="0">
                  <c:v>DIURNO DE 09 A 18</c:v>
                </c:pt>
                <c:pt idx="1">
                  <c:v>NOCTURNO DE 18 A 09</c:v>
                </c:pt>
              </c:strCache>
            </c:strRef>
          </c:cat>
          <c:val>
            <c:numRef>
              <c:f>Informe!$K$242:$K$243</c:f>
              <c:numCache>
                <c:formatCode>General</c:formatCode>
                <c:ptCount val="2"/>
                <c:pt idx="0">
                  <c:v>70</c:v>
                </c:pt>
                <c:pt idx="1">
                  <c:v>54</c:v>
                </c:pt>
              </c:numCache>
            </c:numRef>
          </c:val>
        </c:ser>
        <c:ser>
          <c:idx val="3"/>
          <c:order val="2"/>
          <c:tx>
            <c:strRef>
              <c:f>Informe!$L$241</c:f>
              <c:strCache>
                <c:ptCount val="1"/>
                <c:pt idx="0">
                  <c:v>2010</c:v>
                </c:pt>
              </c:strCache>
            </c:strRef>
          </c:tx>
          <c:invertIfNegative val="0"/>
          <c:cat>
            <c:strRef>
              <c:f>Informe!$H$242:$H$243</c:f>
              <c:strCache>
                <c:ptCount val="2"/>
                <c:pt idx="0">
                  <c:v>DIURNO DE 09 A 18</c:v>
                </c:pt>
                <c:pt idx="1">
                  <c:v>NOCTURNO DE 18 A 09</c:v>
                </c:pt>
              </c:strCache>
            </c:strRef>
          </c:cat>
          <c:val>
            <c:numRef>
              <c:f>Informe!$L$242:$L$243</c:f>
              <c:numCache>
                <c:formatCode>General</c:formatCode>
                <c:ptCount val="2"/>
                <c:pt idx="0">
                  <c:v>104</c:v>
                </c:pt>
                <c:pt idx="1">
                  <c:v>85</c:v>
                </c:pt>
              </c:numCache>
            </c:numRef>
          </c:val>
        </c:ser>
        <c:dLbls>
          <c:showLegendKey val="0"/>
          <c:showVal val="0"/>
          <c:showCatName val="0"/>
          <c:showSerName val="0"/>
          <c:showPercent val="0"/>
          <c:showBubbleSize val="0"/>
        </c:dLbls>
        <c:gapWidth val="150"/>
        <c:shape val="box"/>
        <c:axId val="116359168"/>
        <c:axId val="116360704"/>
        <c:axId val="0"/>
      </c:bar3DChart>
      <c:catAx>
        <c:axId val="116359168"/>
        <c:scaling>
          <c:orientation val="minMax"/>
        </c:scaling>
        <c:delete val="0"/>
        <c:axPos val="b"/>
        <c:majorTickMark val="out"/>
        <c:minorTickMark val="none"/>
        <c:tickLblPos val="nextTo"/>
        <c:crossAx val="116360704"/>
        <c:crosses val="autoZero"/>
        <c:auto val="1"/>
        <c:lblAlgn val="ctr"/>
        <c:lblOffset val="100"/>
        <c:noMultiLvlLbl val="0"/>
      </c:catAx>
      <c:valAx>
        <c:axId val="116360704"/>
        <c:scaling>
          <c:orientation val="minMax"/>
        </c:scaling>
        <c:delete val="0"/>
        <c:axPos val="l"/>
        <c:majorGridlines/>
        <c:numFmt formatCode="General" sourceLinked="1"/>
        <c:majorTickMark val="out"/>
        <c:minorTickMark val="none"/>
        <c:tickLblPos val="nextTo"/>
        <c:crossAx val="11635916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TRAMOS DE LA RUTA</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Informe!$L$246</c:f>
              <c:strCache>
                <c:ptCount val="1"/>
                <c:pt idx="0">
                  <c:v>2012</c:v>
                </c:pt>
              </c:strCache>
            </c:strRef>
          </c:tx>
          <c:invertIfNegative val="0"/>
          <c:cat>
            <c:strRef>
              <c:f>Informe!$G$247:$G$298</c:f>
              <c:strCache>
                <c:ptCount val="51"/>
                <c:pt idx="0">
                  <c:v>Tramo 1</c:v>
                </c:pt>
                <c:pt idx="2">
                  <c:v>Tramo 2</c:v>
                </c:pt>
                <c:pt idx="4">
                  <c:v>Tramo 3</c:v>
                </c:pt>
                <c:pt idx="6">
                  <c:v>Tramo 4</c:v>
                </c:pt>
                <c:pt idx="8">
                  <c:v>Tramo 5</c:v>
                </c:pt>
                <c:pt idx="10">
                  <c:v>Tramo 6</c:v>
                </c:pt>
                <c:pt idx="12">
                  <c:v>tramo 7</c:v>
                </c:pt>
                <c:pt idx="14">
                  <c:v>Tramo 8</c:v>
                </c:pt>
                <c:pt idx="16">
                  <c:v>Tramo 9</c:v>
                </c:pt>
                <c:pt idx="18">
                  <c:v>Tramo 10</c:v>
                </c:pt>
                <c:pt idx="20">
                  <c:v>Tramo 11</c:v>
                </c:pt>
                <c:pt idx="22">
                  <c:v>Tramo 12</c:v>
                </c:pt>
                <c:pt idx="24">
                  <c:v>Tramo 13</c:v>
                </c:pt>
                <c:pt idx="26">
                  <c:v>Tramo 14</c:v>
                </c:pt>
                <c:pt idx="28">
                  <c:v>Tramo 15</c:v>
                </c:pt>
                <c:pt idx="30">
                  <c:v>Tramo 16</c:v>
                </c:pt>
                <c:pt idx="32">
                  <c:v>Tramo 17</c:v>
                </c:pt>
                <c:pt idx="34">
                  <c:v>Tramo 18</c:v>
                </c:pt>
                <c:pt idx="36">
                  <c:v>Tramo 19</c:v>
                </c:pt>
                <c:pt idx="38">
                  <c:v>Tramo 20</c:v>
                </c:pt>
                <c:pt idx="40">
                  <c:v>Tramo 21</c:v>
                </c:pt>
                <c:pt idx="42">
                  <c:v>Tramo 22</c:v>
                </c:pt>
                <c:pt idx="44">
                  <c:v>Tramo 23</c:v>
                </c:pt>
                <c:pt idx="46">
                  <c:v>Tramo 24</c:v>
                </c:pt>
                <c:pt idx="48">
                  <c:v>Tramo 25</c:v>
                </c:pt>
                <c:pt idx="50">
                  <c:v>Tramo 26</c:v>
                </c:pt>
              </c:strCache>
            </c:strRef>
          </c:cat>
          <c:val>
            <c:numRef>
              <c:f>Informe!$L$247:$L$298</c:f>
              <c:numCache>
                <c:formatCode>General</c:formatCode>
                <c:ptCount val="52"/>
                <c:pt idx="0">
                  <c:v>38</c:v>
                </c:pt>
                <c:pt idx="2">
                  <c:v>18</c:v>
                </c:pt>
                <c:pt idx="4">
                  <c:v>35</c:v>
                </c:pt>
                <c:pt idx="6">
                  <c:v>30</c:v>
                </c:pt>
                <c:pt idx="8">
                  <c:v>10</c:v>
                </c:pt>
                <c:pt idx="10">
                  <c:v>8</c:v>
                </c:pt>
                <c:pt idx="12">
                  <c:v>15</c:v>
                </c:pt>
                <c:pt idx="14">
                  <c:v>1</c:v>
                </c:pt>
                <c:pt idx="16">
                  <c:v>8</c:v>
                </c:pt>
                <c:pt idx="18">
                  <c:v>9</c:v>
                </c:pt>
                <c:pt idx="20">
                  <c:v>6</c:v>
                </c:pt>
                <c:pt idx="22">
                  <c:v>5</c:v>
                </c:pt>
                <c:pt idx="24">
                  <c:v>5</c:v>
                </c:pt>
                <c:pt idx="26">
                  <c:v>0</c:v>
                </c:pt>
                <c:pt idx="28">
                  <c:v>0</c:v>
                </c:pt>
                <c:pt idx="30">
                  <c:v>0</c:v>
                </c:pt>
                <c:pt idx="32">
                  <c:v>0</c:v>
                </c:pt>
                <c:pt idx="34">
                  <c:v>1</c:v>
                </c:pt>
                <c:pt idx="36">
                  <c:v>0</c:v>
                </c:pt>
                <c:pt idx="38">
                  <c:v>0</c:v>
                </c:pt>
                <c:pt idx="40">
                  <c:v>0</c:v>
                </c:pt>
                <c:pt idx="42">
                  <c:v>0</c:v>
                </c:pt>
                <c:pt idx="44">
                  <c:v>0</c:v>
                </c:pt>
                <c:pt idx="46">
                  <c:v>0</c:v>
                </c:pt>
                <c:pt idx="48">
                  <c:v>0</c:v>
                </c:pt>
                <c:pt idx="50">
                  <c:v>5</c:v>
                </c:pt>
              </c:numCache>
            </c:numRef>
          </c:val>
        </c:ser>
        <c:ser>
          <c:idx val="1"/>
          <c:order val="1"/>
          <c:tx>
            <c:strRef>
              <c:f>Informe!$M$246</c:f>
              <c:strCache>
                <c:ptCount val="1"/>
                <c:pt idx="0">
                  <c:v>2011</c:v>
                </c:pt>
              </c:strCache>
            </c:strRef>
          </c:tx>
          <c:invertIfNegative val="0"/>
          <c:cat>
            <c:strRef>
              <c:f>Informe!$G$247:$G$298</c:f>
              <c:strCache>
                <c:ptCount val="51"/>
                <c:pt idx="0">
                  <c:v>Tramo 1</c:v>
                </c:pt>
                <c:pt idx="2">
                  <c:v>Tramo 2</c:v>
                </c:pt>
                <c:pt idx="4">
                  <c:v>Tramo 3</c:v>
                </c:pt>
                <c:pt idx="6">
                  <c:v>Tramo 4</c:v>
                </c:pt>
                <c:pt idx="8">
                  <c:v>Tramo 5</c:v>
                </c:pt>
                <c:pt idx="10">
                  <c:v>Tramo 6</c:v>
                </c:pt>
                <c:pt idx="12">
                  <c:v>tramo 7</c:v>
                </c:pt>
                <c:pt idx="14">
                  <c:v>Tramo 8</c:v>
                </c:pt>
                <c:pt idx="16">
                  <c:v>Tramo 9</c:v>
                </c:pt>
                <c:pt idx="18">
                  <c:v>Tramo 10</c:v>
                </c:pt>
                <c:pt idx="20">
                  <c:v>Tramo 11</c:v>
                </c:pt>
                <c:pt idx="22">
                  <c:v>Tramo 12</c:v>
                </c:pt>
                <c:pt idx="24">
                  <c:v>Tramo 13</c:v>
                </c:pt>
                <c:pt idx="26">
                  <c:v>Tramo 14</c:v>
                </c:pt>
                <c:pt idx="28">
                  <c:v>Tramo 15</c:v>
                </c:pt>
                <c:pt idx="30">
                  <c:v>Tramo 16</c:v>
                </c:pt>
                <c:pt idx="32">
                  <c:v>Tramo 17</c:v>
                </c:pt>
                <c:pt idx="34">
                  <c:v>Tramo 18</c:v>
                </c:pt>
                <c:pt idx="36">
                  <c:v>Tramo 19</c:v>
                </c:pt>
                <c:pt idx="38">
                  <c:v>Tramo 20</c:v>
                </c:pt>
                <c:pt idx="40">
                  <c:v>Tramo 21</c:v>
                </c:pt>
                <c:pt idx="42">
                  <c:v>Tramo 22</c:v>
                </c:pt>
                <c:pt idx="44">
                  <c:v>Tramo 23</c:v>
                </c:pt>
                <c:pt idx="46">
                  <c:v>Tramo 24</c:v>
                </c:pt>
                <c:pt idx="48">
                  <c:v>Tramo 25</c:v>
                </c:pt>
                <c:pt idx="50">
                  <c:v>Tramo 26</c:v>
                </c:pt>
              </c:strCache>
            </c:strRef>
          </c:cat>
          <c:val>
            <c:numRef>
              <c:f>Informe!$M$247:$M$298</c:f>
              <c:numCache>
                <c:formatCode>General</c:formatCode>
                <c:ptCount val="52"/>
                <c:pt idx="0">
                  <c:v>22</c:v>
                </c:pt>
                <c:pt idx="2">
                  <c:v>1</c:v>
                </c:pt>
                <c:pt idx="4">
                  <c:v>16</c:v>
                </c:pt>
                <c:pt idx="6">
                  <c:v>15</c:v>
                </c:pt>
                <c:pt idx="8">
                  <c:v>13</c:v>
                </c:pt>
                <c:pt idx="10">
                  <c:v>2</c:v>
                </c:pt>
                <c:pt idx="12">
                  <c:v>12</c:v>
                </c:pt>
                <c:pt idx="14">
                  <c:v>0</c:v>
                </c:pt>
                <c:pt idx="16">
                  <c:v>9</c:v>
                </c:pt>
                <c:pt idx="18">
                  <c:v>7</c:v>
                </c:pt>
                <c:pt idx="20">
                  <c:v>7</c:v>
                </c:pt>
                <c:pt idx="22">
                  <c:v>3</c:v>
                </c:pt>
                <c:pt idx="24">
                  <c:v>6</c:v>
                </c:pt>
                <c:pt idx="26">
                  <c:v>3</c:v>
                </c:pt>
                <c:pt idx="28">
                  <c:v>1</c:v>
                </c:pt>
                <c:pt idx="30">
                  <c:v>0</c:v>
                </c:pt>
                <c:pt idx="32">
                  <c:v>0</c:v>
                </c:pt>
                <c:pt idx="34">
                  <c:v>0</c:v>
                </c:pt>
                <c:pt idx="36">
                  <c:v>0</c:v>
                </c:pt>
                <c:pt idx="38">
                  <c:v>0</c:v>
                </c:pt>
                <c:pt idx="40">
                  <c:v>1</c:v>
                </c:pt>
                <c:pt idx="42">
                  <c:v>0</c:v>
                </c:pt>
                <c:pt idx="44">
                  <c:v>0</c:v>
                </c:pt>
                <c:pt idx="46">
                  <c:v>0</c:v>
                </c:pt>
                <c:pt idx="48">
                  <c:v>0</c:v>
                </c:pt>
                <c:pt idx="50">
                  <c:v>5</c:v>
                </c:pt>
              </c:numCache>
            </c:numRef>
          </c:val>
        </c:ser>
        <c:ser>
          <c:idx val="2"/>
          <c:order val="2"/>
          <c:tx>
            <c:strRef>
              <c:f>Informe!$N$246</c:f>
              <c:strCache>
                <c:ptCount val="1"/>
                <c:pt idx="0">
                  <c:v>2010</c:v>
                </c:pt>
              </c:strCache>
            </c:strRef>
          </c:tx>
          <c:invertIfNegative val="0"/>
          <c:cat>
            <c:strRef>
              <c:f>Informe!$G$247:$G$298</c:f>
              <c:strCache>
                <c:ptCount val="51"/>
                <c:pt idx="0">
                  <c:v>Tramo 1</c:v>
                </c:pt>
                <c:pt idx="2">
                  <c:v>Tramo 2</c:v>
                </c:pt>
                <c:pt idx="4">
                  <c:v>Tramo 3</c:v>
                </c:pt>
                <c:pt idx="6">
                  <c:v>Tramo 4</c:v>
                </c:pt>
                <c:pt idx="8">
                  <c:v>Tramo 5</c:v>
                </c:pt>
                <c:pt idx="10">
                  <c:v>Tramo 6</c:v>
                </c:pt>
                <c:pt idx="12">
                  <c:v>tramo 7</c:v>
                </c:pt>
                <c:pt idx="14">
                  <c:v>Tramo 8</c:v>
                </c:pt>
                <c:pt idx="16">
                  <c:v>Tramo 9</c:v>
                </c:pt>
                <c:pt idx="18">
                  <c:v>Tramo 10</c:v>
                </c:pt>
                <c:pt idx="20">
                  <c:v>Tramo 11</c:v>
                </c:pt>
                <c:pt idx="22">
                  <c:v>Tramo 12</c:v>
                </c:pt>
                <c:pt idx="24">
                  <c:v>Tramo 13</c:v>
                </c:pt>
                <c:pt idx="26">
                  <c:v>Tramo 14</c:v>
                </c:pt>
                <c:pt idx="28">
                  <c:v>Tramo 15</c:v>
                </c:pt>
                <c:pt idx="30">
                  <c:v>Tramo 16</c:v>
                </c:pt>
                <c:pt idx="32">
                  <c:v>Tramo 17</c:v>
                </c:pt>
                <c:pt idx="34">
                  <c:v>Tramo 18</c:v>
                </c:pt>
                <c:pt idx="36">
                  <c:v>Tramo 19</c:v>
                </c:pt>
                <c:pt idx="38">
                  <c:v>Tramo 20</c:v>
                </c:pt>
                <c:pt idx="40">
                  <c:v>Tramo 21</c:v>
                </c:pt>
                <c:pt idx="42">
                  <c:v>Tramo 22</c:v>
                </c:pt>
                <c:pt idx="44">
                  <c:v>Tramo 23</c:v>
                </c:pt>
                <c:pt idx="46">
                  <c:v>Tramo 24</c:v>
                </c:pt>
                <c:pt idx="48">
                  <c:v>Tramo 25</c:v>
                </c:pt>
                <c:pt idx="50">
                  <c:v>Tramo 26</c:v>
                </c:pt>
              </c:strCache>
            </c:strRef>
          </c:cat>
          <c:val>
            <c:numRef>
              <c:f>Informe!$N$247:$N$298</c:f>
              <c:numCache>
                <c:formatCode>General</c:formatCode>
                <c:ptCount val="52"/>
                <c:pt idx="0">
                  <c:v>41</c:v>
                </c:pt>
                <c:pt idx="2">
                  <c:v>8</c:v>
                </c:pt>
                <c:pt idx="4">
                  <c:v>20</c:v>
                </c:pt>
                <c:pt idx="6">
                  <c:v>24</c:v>
                </c:pt>
                <c:pt idx="8">
                  <c:v>26</c:v>
                </c:pt>
                <c:pt idx="10">
                  <c:v>4</c:v>
                </c:pt>
                <c:pt idx="12">
                  <c:v>14</c:v>
                </c:pt>
                <c:pt idx="14">
                  <c:v>12</c:v>
                </c:pt>
                <c:pt idx="16">
                  <c:v>11</c:v>
                </c:pt>
                <c:pt idx="18">
                  <c:v>10</c:v>
                </c:pt>
                <c:pt idx="20">
                  <c:v>8</c:v>
                </c:pt>
                <c:pt idx="22">
                  <c:v>4</c:v>
                </c:pt>
                <c:pt idx="24">
                  <c:v>1</c:v>
                </c:pt>
                <c:pt idx="26">
                  <c:v>2</c:v>
                </c:pt>
                <c:pt idx="28">
                  <c:v>0</c:v>
                </c:pt>
                <c:pt idx="30">
                  <c:v>1</c:v>
                </c:pt>
                <c:pt idx="32">
                  <c:v>0</c:v>
                </c:pt>
                <c:pt idx="34">
                  <c:v>1</c:v>
                </c:pt>
                <c:pt idx="36">
                  <c:v>0</c:v>
                </c:pt>
                <c:pt idx="38">
                  <c:v>0</c:v>
                </c:pt>
                <c:pt idx="40">
                  <c:v>0</c:v>
                </c:pt>
                <c:pt idx="42">
                  <c:v>0</c:v>
                </c:pt>
                <c:pt idx="44">
                  <c:v>0</c:v>
                </c:pt>
                <c:pt idx="46">
                  <c:v>0</c:v>
                </c:pt>
                <c:pt idx="48">
                  <c:v>0</c:v>
                </c:pt>
                <c:pt idx="50">
                  <c:v>2</c:v>
                </c:pt>
              </c:numCache>
            </c:numRef>
          </c:val>
        </c:ser>
        <c:dLbls>
          <c:showLegendKey val="0"/>
          <c:showVal val="0"/>
          <c:showCatName val="0"/>
          <c:showSerName val="0"/>
          <c:showPercent val="0"/>
          <c:showBubbleSize val="0"/>
        </c:dLbls>
        <c:gapWidth val="150"/>
        <c:shape val="box"/>
        <c:axId val="116642176"/>
        <c:axId val="116643712"/>
        <c:axId val="0"/>
      </c:bar3DChart>
      <c:catAx>
        <c:axId val="116642176"/>
        <c:scaling>
          <c:orientation val="minMax"/>
        </c:scaling>
        <c:delete val="0"/>
        <c:axPos val="b"/>
        <c:majorTickMark val="out"/>
        <c:minorTickMark val="none"/>
        <c:tickLblPos val="nextTo"/>
        <c:crossAx val="116643712"/>
        <c:crosses val="autoZero"/>
        <c:auto val="1"/>
        <c:lblAlgn val="ctr"/>
        <c:lblOffset val="100"/>
        <c:noMultiLvlLbl val="0"/>
      </c:catAx>
      <c:valAx>
        <c:axId val="116643712"/>
        <c:scaling>
          <c:orientation val="minMax"/>
        </c:scaling>
        <c:delete val="0"/>
        <c:axPos val="l"/>
        <c:majorGridlines/>
        <c:numFmt formatCode="General" sourceLinked="1"/>
        <c:majorTickMark val="out"/>
        <c:minorTickMark val="none"/>
        <c:tickLblPos val="nextTo"/>
        <c:crossAx val="11664217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ESTADO DE LA CALZADA</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1"/>
          <c:order val="0"/>
          <c:tx>
            <c:strRef>
              <c:f>Informe!$D$242</c:f>
              <c:strCache>
                <c:ptCount val="1"/>
                <c:pt idx="0">
                  <c:v>2012</c:v>
                </c:pt>
              </c:strCache>
            </c:strRef>
          </c:tx>
          <c:invertIfNegative val="0"/>
          <c:cat>
            <c:strRef>
              <c:f>Informe!$B$243:$B$251</c:f>
              <c:strCache>
                <c:ptCount val="9"/>
                <c:pt idx="0">
                  <c:v>BUENO </c:v>
                </c:pt>
                <c:pt idx="1">
                  <c:v>BACHE</c:v>
                </c:pt>
                <c:pt idx="2">
                  <c:v>AHUELLAMIENTO</c:v>
                </c:pt>
                <c:pt idx="3">
                  <c:v>BANQUINA UTILIZABLE</c:v>
                </c:pt>
                <c:pt idx="4">
                  <c:v>MOJADA</c:v>
                </c:pt>
                <c:pt idx="5">
                  <c:v>CON NIEVE SUELTA</c:v>
                </c:pt>
                <c:pt idx="6">
                  <c:v>CON NIEVE APIZONADA</c:v>
                </c:pt>
                <c:pt idx="7">
                  <c:v>CON HIELO</c:v>
                </c:pt>
                <c:pt idx="8">
                  <c:v>RESBALADIZA</c:v>
                </c:pt>
              </c:strCache>
            </c:strRef>
          </c:cat>
          <c:val>
            <c:numRef>
              <c:f>Informe!$D$243:$D$251</c:f>
              <c:numCache>
                <c:formatCode>General</c:formatCode>
                <c:ptCount val="9"/>
                <c:pt idx="0">
                  <c:v>13</c:v>
                </c:pt>
                <c:pt idx="1">
                  <c:v>0</c:v>
                </c:pt>
                <c:pt idx="2">
                  <c:v>11</c:v>
                </c:pt>
                <c:pt idx="3">
                  <c:v>2</c:v>
                </c:pt>
                <c:pt idx="4">
                  <c:v>33</c:v>
                </c:pt>
                <c:pt idx="5">
                  <c:v>45</c:v>
                </c:pt>
                <c:pt idx="6">
                  <c:v>53</c:v>
                </c:pt>
                <c:pt idx="7">
                  <c:v>14</c:v>
                </c:pt>
                <c:pt idx="8">
                  <c:v>95</c:v>
                </c:pt>
              </c:numCache>
            </c:numRef>
          </c:val>
        </c:ser>
        <c:ser>
          <c:idx val="2"/>
          <c:order val="1"/>
          <c:tx>
            <c:strRef>
              <c:f>Informe!$E$242</c:f>
              <c:strCache>
                <c:ptCount val="1"/>
                <c:pt idx="0">
                  <c:v>2011</c:v>
                </c:pt>
              </c:strCache>
            </c:strRef>
          </c:tx>
          <c:invertIfNegative val="0"/>
          <c:cat>
            <c:strRef>
              <c:f>Informe!$B$243:$B$251</c:f>
              <c:strCache>
                <c:ptCount val="9"/>
                <c:pt idx="0">
                  <c:v>BUENO </c:v>
                </c:pt>
                <c:pt idx="1">
                  <c:v>BACHE</c:v>
                </c:pt>
                <c:pt idx="2">
                  <c:v>AHUELLAMIENTO</c:v>
                </c:pt>
                <c:pt idx="3">
                  <c:v>BANQUINA UTILIZABLE</c:v>
                </c:pt>
                <c:pt idx="4">
                  <c:v>MOJADA</c:v>
                </c:pt>
                <c:pt idx="5">
                  <c:v>CON NIEVE SUELTA</c:v>
                </c:pt>
                <c:pt idx="6">
                  <c:v>CON NIEVE APIZONADA</c:v>
                </c:pt>
                <c:pt idx="7">
                  <c:v>CON HIELO</c:v>
                </c:pt>
                <c:pt idx="8">
                  <c:v>RESBALADIZA</c:v>
                </c:pt>
              </c:strCache>
            </c:strRef>
          </c:cat>
          <c:val>
            <c:numRef>
              <c:f>Informe!$E$243:$E$251</c:f>
              <c:numCache>
                <c:formatCode>General</c:formatCode>
                <c:ptCount val="9"/>
                <c:pt idx="5">
                  <c:v>26</c:v>
                </c:pt>
                <c:pt idx="6">
                  <c:v>9</c:v>
                </c:pt>
                <c:pt idx="7">
                  <c:v>10</c:v>
                </c:pt>
                <c:pt idx="8">
                  <c:v>37</c:v>
                </c:pt>
              </c:numCache>
            </c:numRef>
          </c:val>
        </c:ser>
        <c:ser>
          <c:idx val="3"/>
          <c:order val="2"/>
          <c:tx>
            <c:strRef>
              <c:f>Informe!$F$242</c:f>
              <c:strCache>
                <c:ptCount val="1"/>
                <c:pt idx="0">
                  <c:v>2010</c:v>
                </c:pt>
              </c:strCache>
            </c:strRef>
          </c:tx>
          <c:invertIfNegative val="0"/>
          <c:cat>
            <c:strRef>
              <c:f>Informe!$B$243:$B$251</c:f>
              <c:strCache>
                <c:ptCount val="9"/>
                <c:pt idx="0">
                  <c:v>BUENO </c:v>
                </c:pt>
                <c:pt idx="1">
                  <c:v>BACHE</c:v>
                </c:pt>
                <c:pt idx="2">
                  <c:v>AHUELLAMIENTO</c:v>
                </c:pt>
                <c:pt idx="3">
                  <c:v>BANQUINA UTILIZABLE</c:v>
                </c:pt>
                <c:pt idx="4">
                  <c:v>MOJADA</c:v>
                </c:pt>
                <c:pt idx="5">
                  <c:v>CON NIEVE SUELTA</c:v>
                </c:pt>
                <c:pt idx="6">
                  <c:v>CON NIEVE APIZONADA</c:v>
                </c:pt>
                <c:pt idx="7">
                  <c:v>CON HIELO</c:v>
                </c:pt>
                <c:pt idx="8">
                  <c:v>RESBALADIZA</c:v>
                </c:pt>
              </c:strCache>
            </c:strRef>
          </c:cat>
          <c:val>
            <c:numRef>
              <c:f>Informe!$F$243:$F$251</c:f>
              <c:numCache>
                <c:formatCode>General</c:formatCode>
                <c:ptCount val="9"/>
                <c:pt idx="5">
                  <c:v>26</c:v>
                </c:pt>
                <c:pt idx="6">
                  <c:v>77</c:v>
                </c:pt>
                <c:pt idx="7">
                  <c:v>3</c:v>
                </c:pt>
                <c:pt idx="8">
                  <c:v>45</c:v>
                </c:pt>
              </c:numCache>
            </c:numRef>
          </c:val>
        </c:ser>
        <c:dLbls>
          <c:showLegendKey val="0"/>
          <c:showVal val="0"/>
          <c:showCatName val="0"/>
          <c:showSerName val="0"/>
          <c:showPercent val="0"/>
          <c:showBubbleSize val="0"/>
        </c:dLbls>
        <c:gapWidth val="150"/>
        <c:shape val="box"/>
        <c:axId val="116728576"/>
        <c:axId val="116730112"/>
        <c:axId val="0"/>
      </c:bar3DChart>
      <c:catAx>
        <c:axId val="116728576"/>
        <c:scaling>
          <c:orientation val="minMax"/>
        </c:scaling>
        <c:delete val="0"/>
        <c:axPos val="b"/>
        <c:majorTickMark val="out"/>
        <c:minorTickMark val="none"/>
        <c:tickLblPos val="nextTo"/>
        <c:crossAx val="116730112"/>
        <c:crosses val="autoZero"/>
        <c:auto val="1"/>
        <c:lblAlgn val="ctr"/>
        <c:lblOffset val="100"/>
        <c:noMultiLvlLbl val="0"/>
      </c:catAx>
      <c:valAx>
        <c:axId val="116730112"/>
        <c:scaling>
          <c:orientation val="minMax"/>
        </c:scaling>
        <c:delete val="0"/>
        <c:axPos val="l"/>
        <c:majorGridlines/>
        <c:numFmt formatCode="General" sourceLinked="1"/>
        <c:majorTickMark val="out"/>
        <c:minorTickMark val="none"/>
        <c:tickLblPos val="nextTo"/>
        <c:crossAx val="11672857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ESTADO DEL TIEMPO</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1"/>
          <c:order val="0"/>
          <c:tx>
            <c:strRef>
              <c:f>Informe!$D$254</c:f>
              <c:strCache>
                <c:ptCount val="1"/>
                <c:pt idx="0">
                  <c:v>2012</c:v>
                </c:pt>
              </c:strCache>
            </c:strRef>
          </c:tx>
          <c:invertIfNegative val="0"/>
          <c:cat>
            <c:strRef>
              <c:f>Informe!$B$255:$B$260</c:f>
              <c:strCache>
                <c:ptCount val="6"/>
                <c:pt idx="0">
                  <c:v>BUENO</c:v>
                </c:pt>
                <c:pt idx="1">
                  <c:v>NUBLADO</c:v>
                </c:pt>
                <c:pt idx="2">
                  <c:v>LLUVIA</c:v>
                </c:pt>
                <c:pt idx="3">
                  <c:v>NIEVE</c:v>
                </c:pt>
                <c:pt idx="4">
                  <c:v>GRANIZO</c:v>
                </c:pt>
                <c:pt idx="5">
                  <c:v>VIENTOS FUERTES</c:v>
                </c:pt>
              </c:strCache>
            </c:strRef>
          </c:cat>
          <c:val>
            <c:numRef>
              <c:f>Informe!$D$255:$D$260</c:f>
              <c:numCache>
                <c:formatCode>General</c:formatCode>
                <c:ptCount val="6"/>
                <c:pt idx="0">
                  <c:v>85</c:v>
                </c:pt>
                <c:pt idx="1">
                  <c:v>34</c:v>
                </c:pt>
                <c:pt idx="2">
                  <c:v>11</c:v>
                </c:pt>
                <c:pt idx="3">
                  <c:v>30</c:v>
                </c:pt>
                <c:pt idx="4">
                  <c:v>1</c:v>
                </c:pt>
                <c:pt idx="5">
                  <c:v>11</c:v>
                </c:pt>
              </c:numCache>
            </c:numRef>
          </c:val>
        </c:ser>
        <c:ser>
          <c:idx val="2"/>
          <c:order val="1"/>
          <c:tx>
            <c:strRef>
              <c:f>Informe!$E$254</c:f>
              <c:strCache>
                <c:ptCount val="1"/>
                <c:pt idx="0">
                  <c:v>2011</c:v>
                </c:pt>
              </c:strCache>
            </c:strRef>
          </c:tx>
          <c:invertIfNegative val="0"/>
          <c:cat>
            <c:strRef>
              <c:f>Informe!$B$255:$B$260</c:f>
              <c:strCache>
                <c:ptCount val="6"/>
                <c:pt idx="0">
                  <c:v>BUENO</c:v>
                </c:pt>
                <c:pt idx="1">
                  <c:v>NUBLADO</c:v>
                </c:pt>
                <c:pt idx="2">
                  <c:v>LLUVIA</c:v>
                </c:pt>
                <c:pt idx="3">
                  <c:v>NIEVE</c:v>
                </c:pt>
                <c:pt idx="4">
                  <c:v>GRANIZO</c:v>
                </c:pt>
                <c:pt idx="5">
                  <c:v>VIENTOS FUERTES</c:v>
                </c:pt>
              </c:strCache>
            </c:strRef>
          </c:cat>
          <c:val>
            <c:numRef>
              <c:f>Informe!$E$255:$E$260</c:f>
              <c:numCache>
                <c:formatCode>General</c:formatCode>
                <c:ptCount val="6"/>
                <c:pt idx="0">
                  <c:v>28</c:v>
                </c:pt>
                <c:pt idx="1">
                  <c:v>11</c:v>
                </c:pt>
                <c:pt idx="2">
                  <c:v>3</c:v>
                </c:pt>
                <c:pt idx="3">
                  <c:v>15</c:v>
                </c:pt>
              </c:numCache>
            </c:numRef>
          </c:val>
        </c:ser>
        <c:ser>
          <c:idx val="3"/>
          <c:order val="2"/>
          <c:tx>
            <c:strRef>
              <c:f>Informe!$F$254</c:f>
              <c:strCache>
                <c:ptCount val="1"/>
                <c:pt idx="0">
                  <c:v>2010</c:v>
                </c:pt>
              </c:strCache>
            </c:strRef>
          </c:tx>
          <c:invertIfNegative val="0"/>
          <c:cat>
            <c:strRef>
              <c:f>Informe!$B$255:$B$260</c:f>
              <c:strCache>
                <c:ptCount val="6"/>
                <c:pt idx="0">
                  <c:v>BUENO</c:v>
                </c:pt>
                <c:pt idx="1">
                  <c:v>NUBLADO</c:v>
                </c:pt>
                <c:pt idx="2">
                  <c:v>LLUVIA</c:v>
                </c:pt>
                <c:pt idx="3">
                  <c:v>NIEVE</c:v>
                </c:pt>
                <c:pt idx="4">
                  <c:v>GRANIZO</c:v>
                </c:pt>
                <c:pt idx="5">
                  <c:v>VIENTOS FUERTES</c:v>
                </c:pt>
              </c:strCache>
            </c:strRef>
          </c:cat>
          <c:val>
            <c:numRef>
              <c:f>Informe!$F$255:$F$260</c:f>
              <c:numCache>
                <c:formatCode>General</c:formatCode>
                <c:ptCount val="6"/>
                <c:pt idx="0">
                  <c:v>3</c:v>
                </c:pt>
                <c:pt idx="1">
                  <c:v>16</c:v>
                </c:pt>
                <c:pt idx="2">
                  <c:v>2</c:v>
                </c:pt>
                <c:pt idx="3">
                  <c:v>60</c:v>
                </c:pt>
              </c:numCache>
            </c:numRef>
          </c:val>
        </c:ser>
        <c:dLbls>
          <c:showLegendKey val="0"/>
          <c:showVal val="0"/>
          <c:showCatName val="0"/>
          <c:showSerName val="0"/>
          <c:showPercent val="0"/>
          <c:showBubbleSize val="0"/>
        </c:dLbls>
        <c:gapWidth val="150"/>
        <c:shape val="box"/>
        <c:axId val="116798976"/>
        <c:axId val="116800512"/>
        <c:axId val="0"/>
      </c:bar3DChart>
      <c:catAx>
        <c:axId val="116798976"/>
        <c:scaling>
          <c:orientation val="minMax"/>
        </c:scaling>
        <c:delete val="0"/>
        <c:axPos val="b"/>
        <c:majorTickMark val="out"/>
        <c:minorTickMark val="none"/>
        <c:tickLblPos val="nextTo"/>
        <c:crossAx val="116800512"/>
        <c:crosses val="autoZero"/>
        <c:auto val="1"/>
        <c:lblAlgn val="ctr"/>
        <c:lblOffset val="100"/>
        <c:noMultiLvlLbl val="0"/>
      </c:catAx>
      <c:valAx>
        <c:axId val="116800512"/>
        <c:scaling>
          <c:orientation val="minMax"/>
        </c:scaling>
        <c:delete val="0"/>
        <c:axPos val="l"/>
        <c:majorGridlines/>
        <c:numFmt formatCode="General" sourceLinked="1"/>
        <c:majorTickMark val="out"/>
        <c:minorTickMark val="none"/>
        <c:tickLblPos val="nextTo"/>
        <c:crossAx val="11679897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TIPO DE INCIDENTE</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1"/>
          <c:order val="0"/>
          <c:tx>
            <c:strRef>
              <c:f>Informe!$D$262</c:f>
              <c:strCache>
                <c:ptCount val="1"/>
                <c:pt idx="0">
                  <c:v>2012</c:v>
                </c:pt>
              </c:strCache>
            </c:strRef>
          </c:tx>
          <c:invertIfNegative val="0"/>
          <c:cat>
            <c:strRef>
              <c:f>Informe!$B$263:$B$273</c:f>
              <c:strCache>
                <c:ptCount val="11"/>
                <c:pt idx="0">
                  <c:v>COLISION</c:v>
                </c:pt>
                <c:pt idx="1">
                  <c:v>DESPISTE</c:v>
                </c:pt>
                <c:pt idx="2">
                  <c:v>CAMION CRUZADO</c:v>
                </c:pt>
                <c:pt idx="3">
                  <c:v>VUELCO</c:v>
                </c:pt>
                <c:pt idx="4">
                  <c:v>DESPERFECTO MECANICO</c:v>
                </c:pt>
                <c:pt idx="5">
                  <c:v>DESPRENDIMIENTO</c:v>
                </c:pt>
                <c:pt idx="6">
                  <c:v>INCENDIO</c:v>
                </c:pt>
                <c:pt idx="7">
                  <c:v>ARBOL CAIDO</c:v>
                </c:pt>
                <c:pt idx="8">
                  <c:v>PUENTE ROTO</c:v>
                </c:pt>
                <c:pt idx="9">
                  <c:v>ANIMAL SUELTO</c:v>
                </c:pt>
                <c:pt idx="10">
                  <c:v>OTRO</c:v>
                </c:pt>
              </c:strCache>
            </c:strRef>
          </c:cat>
          <c:val>
            <c:numRef>
              <c:f>Informe!$D$263:$D$273</c:f>
              <c:numCache>
                <c:formatCode>General</c:formatCode>
                <c:ptCount val="11"/>
                <c:pt idx="0">
                  <c:v>10</c:v>
                </c:pt>
                <c:pt idx="1">
                  <c:v>50</c:v>
                </c:pt>
                <c:pt idx="2">
                  <c:v>51</c:v>
                </c:pt>
                <c:pt idx="3">
                  <c:v>37</c:v>
                </c:pt>
                <c:pt idx="4">
                  <c:v>22</c:v>
                </c:pt>
                <c:pt idx="5">
                  <c:v>9</c:v>
                </c:pt>
                <c:pt idx="6">
                  <c:v>1</c:v>
                </c:pt>
                <c:pt idx="7">
                  <c:v>0</c:v>
                </c:pt>
                <c:pt idx="8">
                  <c:v>0</c:v>
                </c:pt>
                <c:pt idx="9">
                  <c:v>0</c:v>
                </c:pt>
                <c:pt idx="10">
                  <c:v>14</c:v>
                </c:pt>
              </c:numCache>
            </c:numRef>
          </c:val>
        </c:ser>
        <c:ser>
          <c:idx val="2"/>
          <c:order val="1"/>
          <c:tx>
            <c:strRef>
              <c:f>Informe!$E$262</c:f>
              <c:strCache>
                <c:ptCount val="1"/>
                <c:pt idx="0">
                  <c:v>2011</c:v>
                </c:pt>
              </c:strCache>
            </c:strRef>
          </c:tx>
          <c:invertIfNegative val="0"/>
          <c:cat>
            <c:strRef>
              <c:f>Informe!$B$263:$B$273</c:f>
              <c:strCache>
                <c:ptCount val="11"/>
                <c:pt idx="0">
                  <c:v>COLISION</c:v>
                </c:pt>
                <c:pt idx="1">
                  <c:v>DESPISTE</c:v>
                </c:pt>
                <c:pt idx="2">
                  <c:v>CAMION CRUZADO</c:v>
                </c:pt>
                <c:pt idx="3">
                  <c:v>VUELCO</c:v>
                </c:pt>
                <c:pt idx="4">
                  <c:v>DESPERFECTO MECANICO</c:v>
                </c:pt>
                <c:pt idx="5">
                  <c:v>DESPRENDIMIENTO</c:v>
                </c:pt>
                <c:pt idx="6">
                  <c:v>INCENDIO</c:v>
                </c:pt>
                <c:pt idx="7">
                  <c:v>ARBOL CAIDO</c:v>
                </c:pt>
                <c:pt idx="8">
                  <c:v>PUENTE ROTO</c:v>
                </c:pt>
                <c:pt idx="9">
                  <c:v>ANIMAL SUELTO</c:v>
                </c:pt>
                <c:pt idx="10">
                  <c:v>OTRO</c:v>
                </c:pt>
              </c:strCache>
            </c:strRef>
          </c:cat>
          <c:val>
            <c:numRef>
              <c:f>Informe!$E$263:$E$273</c:f>
              <c:numCache>
                <c:formatCode>General</c:formatCode>
                <c:ptCount val="11"/>
                <c:pt idx="0">
                  <c:v>14</c:v>
                </c:pt>
                <c:pt idx="1">
                  <c:v>49</c:v>
                </c:pt>
                <c:pt idx="2">
                  <c:v>23</c:v>
                </c:pt>
                <c:pt idx="3">
                  <c:v>18</c:v>
                </c:pt>
                <c:pt idx="4">
                  <c:v>13</c:v>
                </c:pt>
                <c:pt idx="5">
                  <c:v>0</c:v>
                </c:pt>
                <c:pt idx="6">
                  <c:v>3</c:v>
                </c:pt>
                <c:pt idx="7">
                  <c:v>1</c:v>
                </c:pt>
                <c:pt idx="8">
                  <c:v>0</c:v>
                </c:pt>
                <c:pt idx="9">
                  <c:v>1</c:v>
                </c:pt>
                <c:pt idx="10">
                  <c:v>4</c:v>
                </c:pt>
              </c:numCache>
            </c:numRef>
          </c:val>
        </c:ser>
        <c:ser>
          <c:idx val="3"/>
          <c:order val="2"/>
          <c:tx>
            <c:strRef>
              <c:f>Informe!$F$262</c:f>
              <c:strCache>
                <c:ptCount val="1"/>
                <c:pt idx="0">
                  <c:v>2010</c:v>
                </c:pt>
              </c:strCache>
            </c:strRef>
          </c:tx>
          <c:invertIfNegative val="0"/>
          <c:cat>
            <c:strRef>
              <c:f>Informe!$B$263:$B$273</c:f>
              <c:strCache>
                <c:ptCount val="11"/>
                <c:pt idx="0">
                  <c:v>COLISION</c:v>
                </c:pt>
                <c:pt idx="1">
                  <c:v>DESPISTE</c:v>
                </c:pt>
                <c:pt idx="2">
                  <c:v>CAMION CRUZADO</c:v>
                </c:pt>
                <c:pt idx="3">
                  <c:v>VUELCO</c:v>
                </c:pt>
                <c:pt idx="4">
                  <c:v>DESPERFECTO MECANICO</c:v>
                </c:pt>
                <c:pt idx="5">
                  <c:v>DESPRENDIMIENTO</c:v>
                </c:pt>
                <c:pt idx="6">
                  <c:v>INCENDIO</c:v>
                </c:pt>
                <c:pt idx="7">
                  <c:v>ARBOL CAIDO</c:v>
                </c:pt>
                <c:pt idx="8">
                  <c:v>PUENTE ROTO</c:v>
                </c:pt>
                <c:pt idx="9">
                  <c:v>ANIMAL SUELTO</c:v>
                </c:pt>
                <c:pt idx="10">
                  <c:v>OTRO</c:v>
                </c:pt>
              </c:strCache>
            </c:strRef>
          </c:cat>
          <c:val>
            <c:numRef>
              <c:f>Informe!$F$263:$F$273</c:f>
              <c:numCache>
                <c:formatCode>General</c:formatCode>
                <c:ptCount val="11"/>
                <c:pt idx="0">
                  <c:v>58</c:v>
                </c:pt>
                <c:pt idx="1">
                  <c:v>37</c:v>
                </c:pt>
                <c:pt idx="2">
                  <c:v>26</c:v>
                </c:pt>
                <c:pt idx="3">
                  <c:v>47</c:v>
                </c:pt>
                <c:pt idx="4">
                  <c:v>12</c:v>
                </c:pt>
                <c:pt idx="5">
                  <c:v>5</c:v>
                </c:pt>
                <c:pt idx="6">
                  <c:v>2</c:v>
                </c:pt>
                <c:pt idx="7">
                  <c:v>2</c:v>
                </c:pt>
                <c:pt idx="8">
                  <c:v>0</c:v>
                </c:pt>
                <c:pt idx="9">
                  <c:v>0</c:v>
                </c:pt>
                <c:pt idx="10">
                  <c:v>0</c:v>
                </c:pt>
              </c:numCache>
            </c:numRef>
          </c:val>
        </c:ser>
        <c:dLbls>
          <c:showLegendKey val="0"/>
          <c:showVal val="0"/>
          <c:showCatName val="0"/>
          <c:showSerName val="0"/>
          <c:showPercent val="0"/>
          <c:showBubbleSize val="0"/>
        </c:dLbls>
        <c:gapWidth val="150"/>
        <c:shape val="box"/>
        <c:axId val="116914048"/>
        <c:axId val="116915584"/>
        <c:axId val="0"/>
      </c:bar3DChart>
      <c:catAx>
        <c:axId val="116914048"/>
        <c:scaling>
          <c:orientation val="minMax"/>
        </c:scaling>
        <c:delete val="0"/>
        <c:axPos val="b"/>
        <c:majorTickMark val="out"/>
        <c:minorTickMark val="none"/>
        <c:tickLblPos val="nextTo"/>
        <c:crossAx val="116915584"/>
        <c:crosses val="autoZero"/>
        <c:auto val="1"/>
        <c:lblAlgn val="ctr"/>
        <c:lblOffset val="100"/>
        <c:noMultiLvlLbl val="0"/>
      </c:catAx>
      <c:valAx>
        <c:axId val="116915584"/>
        <c:scaling>
          <c:orientation val="minMax"/>
        </c:scaling>
        <c:delete val="0"/>
        <c:axPos val="l"/>
        <c:majorGridlines/>
        <c:numFmt formatCode="General" sourceLinked="1"/>
        <c:majorTickMark val="out"/>
        <c:minorTickMark val="none"/>
        <c:tickLblPos val="nextTo"/>
        <c:crossAx val="11691404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CANTIDAD DE</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1"/>
          <c:order val="0"/>
          <c:tx>
            <c:strRef>
              <c:f>Informe!$D$277</c:f>
              <c:strCache>
                <c:ptCount val="1"/>
                <c:pt idx="0">
                  <c:v>2012</c:v>
                </c:pt>
              </c:strCache>
            </c:strRef>
          </c:tx>
          <c:invertIfNegative val="0"/>
          <c:cat>
            <c:strRef>
              <c:f>Informe!$B$278:$B$282</c:f>
              <c:strCache>
                <c:ptCount val="5"/>
                <c:pt idx="0">
                  <c:v>HERIDOS LEVES</c:v>
                </c:pt>
                <c:pt idx="1">
                  <c:v>HERIDOS GRAVES</c:v>
                </c:pt>
                <c:pt idx="2">
                  <c:v>FALLECIDOS</c:v>
                </c:pt>
                <c:pt idx="3">
                  <c:v>ILESOS</c:v>
                </c:pt>
                <c:pt idx="4">
                  <c:v>VEHICULOS INVOLUCRADOS</c:v>
                </c:pt>
              </c:strCache>
            </c:strRef>
          </c:cat>
          <c:val>
            <c:numRef>
              <c:f>Informe!$D$278:$D$282</c:f>
              <c:numCache>
                <c:formatCode>General</c:formatCode>
                <c:ptCount val="5"/>
                <c:pt idx="0">
                  <c:v>47</c:v>
                </c:pt>
                <c:pt idx="1">
                  <c:v>7</c:v>
                </c:pt>
                <c:pt idx="2">
                  <c:v>2</c:v>
                </c:pt>
                <c:pt idx="3">
                  <c:v>171</c:v>
                </c:pt>
                <c:pt idx="4">
                  <c:v>216</c:v>
                </c:pt>
              </c:numCache>
            </c:numRef>
          </c:val>
        </c:ser>
        <c:ser>
          <c:idx val="2"/>
          <c:order val="1"/>
          <c:tx>
            <c:strRef>
              <c:f>Informe!$E$277</c:f>
              <c:strCache>
                <c:ptCount val="1"/>
                <c:pt idx="0">
                  <c:v>2011</c:v>
                </c:pt>
              </c:strCache>
            </c:strRef>
          </c:tx>
          <c:invertIfNegative val="0"/>
          <c:cat>
            <c:strRef>
              <c:f>Informe!$B$278:$B$282</c:f>
              <c:strCache>
                <c:ptCount val="5"/>
                <c:pt idx="0">
                  <c:v>HERIDOS LEVES</c:v>
                </c:pt>
                <c:pt idx="1">
                  <c:v>HERIDOS GRAVES</c:v>
                </c:pt>
                <c:pt idx="2">
                  <c:v>FALLECIDOS</c:v>
                </c:pt>
                <c:pt idx="3">
                  <c:v>ILESOS</c:v>
                </c:pt>
                <c:pt idx="4">
                  <c:v>VEHICULOS INVOLUCRADOS</c:v>
                </c:pt>
              </c:strCache>
            </c:strRef>
          </c:cat>
          <c:val>
            <c:numRef>
              <c:f>Informe!$E$278:$E$282</c:f>
              <c:numCache>
                <c:formatCode>General</c:formatCode>
                <c:ptCount val="5"/>
                <c:pt idx="0">
                  <c:v>25</c:v>
                </c:pt>
                <c:pt idx="1">
                  <c:v>0</c:v>
                </c:pt>
                <c:pt idx="2">
                  <c:v>2</c:v>
                </c:pt>
                <c:pt idx="3">
                  <c:v>86</c:v>
                </c:pt>
                <c:pt idx="4">
                  <c:v>72</c:v>
                </c:pt>
              </c:numCache>
            </c:numRef>
          </c:val>
        </c:ser>
        <c:ser>
          <c:idx val="3"/>
          <c:order val="2"/>
          <c:tx>
            <c:strRef>
              <c:f>Informe!$F$277</c:f>
              <c:strCache>
                <c:ptCount val="1"/>
                <c:pt idx="0">
                  <c:v>2010</c:v>
                </c:pt>
              </c:strCache>
            </c:strRef>
          </c:tx>
          <c:invertIfNegative val="0"/>
          <c:cat>
            <c:strRef>
              <c:f>Informe!$B$278:$B$282</c:f>
              <c:strCache>
                <c:ptCount val="5"/>
                <c:pt idx="0">
                  <c:v>HERIDOS LEVES</c:v>
                </c:pt>
                <c:pt idx="1">
                  <c:v>HERIDOS GRAVES</c:v>
                </c:pt>
                <c:pt idx="2">
                  <c:v>FALLECIDOS</c:v>
                </c:pt>
                <c:pt idx="3">
                  <c:v>ILESOS</c:v>
                </c:pt>
                <c:pt idx="4">
                  <c:v>VEHICULOS INVOLUCRADOS</c:v>
                </c:pt>
              </c:strCache>
            </c:strRef>
          </c:cat>
          <c:val>
            <c:numRef>
              <c:f>Informe!$F$278:$F$282</c:f>
              <c:numCache>
                <c:formatCode>General</c:formatCode>
                <c:ptCount val="5"/>
                <c:pt idx="0">
                  <c:v>31</c:v>
                </c:pt>
                <c:pt idx="1">
                  <c:v>0</c:v>
                </c:pt>
                <c:pt idx="2">
                  <c:v>0</c:v>
                </c:pt>
                <c:pt idx="4">
                  <c:v>131</c:v>
                </c:pt>
              </c:numCache>
            </c:numRef>
          </c:val>
        </c:ser>
        <c:dLbls>
          <c:showLegendKey val="0"/>
          <c:showVal val="0"/>
          <c:showCatName val="0"/>
          <c:showSerName val="0"/>
          <c:showPercent val="0"/>
          <c:showBubbleSize val="0"/>
        </c:dLbls>
        <c:gapWidth val="150"/>
        <c:shape val="box"/>
        <c:axId val="116972160"/>
        <c:axId val="118563200"/>
        <c:axId val="0"/>
      </c:bar3DChart>
      <c:catAx>
        <c:axId val="116972160"/>
        <c:scaling>
          <c:orientation val="minMax"/>
        </c:scaling>
        <c:delete val="0"/>
        <c:axPos val="b"/>
        <c:majorTickMark val="out"/>
        <c:minorTickMark val="none"/>
        <c:tickLblPos val="nextTo"/>
        <c:crossAx val="118563200"/>
        <c:crosses val="autoZero"/>
        <c:auto val="1"/>
        <c:lblAlgn val="ctr"/>
        <c:lblOffset val="100"/>
        <c:noMultiLvlLbl val="0"/>
      </c:catAx>
      <c:valAx>
        <c:axId val="118563200"/>
        <c:scaling>
          <c:orientation val="minMax"/>
        </c:scaling>
        <c:delete val="0"/>
        <c:axPos val="l"/>
        <c:majorGridlines/>
        <c:numFmt formatCode="General" sourceLinked="1"/>
        <c:majorTickMark val="out"/>
        <c:minorTickMark val="none"/>
        <c:tickLblPos val="nextTo"/>
        <c:crossAx val="11697216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PARTICIPANTES</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1"/>
          <c:order val="0"/>
          <c:tx>
            <c:v>2012</c:v>
          </c:tx>
          <c:invertIfNegative val="0"/>
          <c:cat>
            <c:strRef>
              <c:f>Informe!$B$285:$B$294</c:f>
              <c:strCache>
                <c:ptCount val="10"/>
                <c:pt idx="0">
                  <c:v>ANIMAL</c:v>
                </c:pt>
                <c:pt idx="1">
                  <c:v>PEATON</c:v>
                </c:pt>
                <c:pt idx="2">
                  <c:v>MOTO</c:v>
                </c:pt>
                <c:pt idx="3">
                  <c:v>CUATRI</c:v>
                </c:pt>
                <c:pt idx="4">
                  <c:v>AUTO</c:v>
                </c:pt>
                <c:pt idx="5">
                  <c:v>CAMIONETA</c:v>
                </c:pt>
                <c:pt idx="6">
                  <c:v>CAMION</c:v>
                </c:pt>
                <c:pt idx="7">
                  <c:v>TRANSPORTE DE PASAJEROS</c:v>
                </c:pt>
                <c:pt idx="8">
                  <c:v>COMBI</c:v>
                </c:pt>
                <c:pt idx="9">
                  <c:v>COLECTIVO</c:v>
                </c:pt>
              </c:strCache>
            </c:strRef>
          </c:cat>
          <c:val>
            <c:numRef>
              <c:f>Informe!$D$285:$D$294</c:f>
              <c:numCache>
                <c:formatCode>General</c:formatCode>
                <c:ptCount val="10"/>
                <c:pt idx="0">
                  <c:v>0</c:v>
                </c:pt>
                <c:pt idx="1">
                  <c:v>0</c:v>
                </c:pt>
                <c:pt idx="2">
                  <c:v>0</c:v>
                </c:pt>
                <c:pt idx="3">
                  <c:v>1</c:v>
                </c:pt>
                <c:pt idx="4">
                  <c:v>67</c:v>
                </c:pt>
                <c:pt idx="5">
                  <c:v>26</c:v>
                </c:pt>
                <c:pt idx="6">
                  <c:v>78</c:v>
                </c:pt>
                <c:pt idx="7">
                  <c:v>1</c:v>
                </c:pt>
                <c:pt idx="8">
                  <c:v>2</c:v>
                </c:pt>
                <c:pt idx="9">
                  <c:v>0</c:v>
                </c:pt>
              </c:numCache>
            </c:numRef>
          </c:val>
        </c:ser>
        <c:ser>
          <c:idx val="2"/>
          <c:order val="1"/>
          <c:tx>
            <c:v>2011</c:v>
          </c:tx>
          <c:invertIfNegative val="0"/>
          <c:cat>
            <c:strRef>
              <c:f>Informe!$B$285:$B$294</c:f>
              <c:strCache>
                <c:ptCount val="10"/>
                <c:pt idx="0">
                  <c:v>ANIMAL</c:v>
                </c:pt>
                <c:pt idx="1">
                  <c:v>PEATON</c:v>
                </c:pt>
                <c:pt idx="2">
                  <c:v>MOTO</c:v>
                </c:pt>
                <c:pt idx="3">
                  <c:v>CUATRI</c:v>
                </c:pt>
                <c:pt idx="4">
                  <c:v>AUTO</c:v>
                </c:pt>
                <c:pt idx="5">
                  <c:v>CAMIONETA</c:v>
                </c:pt>
                <c:pt idx="6">
                  <c:v>CAMION</c:v>
                </c:pt>
                <c:pt idx="7">
                  <c:v>TRANSPORTE DE PASAJEROS</c:v>
                </c:pt>
                <c:pt idx="8">
                  <c:v>COMBI</c:v>
                </c:pt>
                <c:pt idx="9">
                  <c:v>COLECTIVO</c:v>
                </c:pt>
              </c:strCache>
            </c:strRef>
          </c:cat>
          <c:val>
            <c:numRef>
              <c:f>Informe!$E$285:$E$294</c:f>
              <c:numCache>
                <c:formatCode>General</c:formatCode>
                <c:ptCount val="10"/>
                <c:pt idx="0">
                  <c:v>3</c:v>
                </c:pt>
                <c:pt idx="1">
                  <c:v>0</c:v>
                </c:pt>
                <c:pt idx="2">
                  <c:v>0</c:v>
                </c:pt>
                <c:pt idx="3">
                  <c:v>1</c:v>
                </c:pt>
                <c:pt idx="4">
                  <c:v>37</c:v>
                </c:pt>
                <c:pt idx="5">
                  <c:v>28</c:v>
                </c:pt>
                <c:pt idx="6">
                  <c:v>32</c:v>
                </c:pt>
                <c:pt idx="7">
                  <c:v>2</c:v>
                </c:pt>
                <c:pt idx="8">
                  <c:v>2</c:v>
                </c:pt>
                <c:pt idx="9">
                  <c:v>0</c:v>
                </c:pt>
              </c:numCache>
            </c:numRef>
          </c:val>
        </c:ser>
        <c:ser>
          <c:idx val="3"/>
          <c:order val="2"/>
          <c:tx>
            <c:v>2010</c:v>
          </c:tx>
          <c:invertIfNegative val="0"/>
          <c:cat>
            <c:strRef>
              <c:f>Informe!$B$285:$B$294</c:f>
              <c:strCache>
                <c:ptCount val="10"/>
                <c:pt idx="0">
                  <c:v>ANIMAL</c:v>
                </c:pt>
                <c:pt idx="1">
                  <c:v>PEATON</c:v>
                </c:pt>
                <c:pt idx="2">
                  <c:v>MOTO</c:v>
                </c:pt>
                <c:pt idx="3">
                  <c:v>CUATRI</c:v>
                </c:pt>
                <c:pt idx="4">
                  <c:v>AUTO</c:v>
                </c:pt>
                <c:pt idx="5">
                  <c:v>CAMIONETA</c:v>
                </c:pt>
                <c:pt idx="6">
                  <c:v>CAMION</c:v>
                </c:pt>
                <c:pt idx="7">
                  <c:v>TRANSPORTE DE PASAJEROS</c:v>
                </c:pt>
                <c:pt idx="8">
                  <c:v>COMBI</c:v>
                </c:pt>
                <c:pt idx="9">
                  <c:v>COLECTIVO</c:v>
                </c:pt>
              </c:strCache>
            </c:strRef>
          </c:cat>
          <c:val>
            <c:numRef>
              <c:f>Informe!$F$285:$F$294</c:f>
              <c:numCache>
                <c:formatCode>General</c:formatCode>
                <c:ptCount val="10"/>
                <c:pt idx="0">
                  <c:v>0</c:v>
                </c:pt>
                <c:pt idx="1">
                  <c:v>0</c:v>
                </c:pt>
                <c:pt idx="2">
                  <c:v>0</c:v>
                </c:pt>
                <c:pt idx="3">
                  <c:v>0</c:v>
                </c:pt>
                <c:pt idx="4">
                  <c:v>53</c:v>
                </c:pt>
                <c:pt idx="5">
                  <c:v>0</c:v>
                </c:pt>
                <c:pt idx="6">
                  <c:v>29</c:v>
                </c:pt>
                <c:pt idx="7">
                  <c:v>23</c:v>
                </c:pt>
                <c:pt idx="8">
                  <c:v>0</c:v>
                </c:pt>
                <c:pt idx="9">
                  <c:v>0</c:v>
                </c:pt>
              </c:numCache>
            </c:numRef>
          </c:val>
        </c:ser>
        <c:dLbls>
          <c:showLegendKey val="0"/>
          <c:showVal val="0"/>
          <c:showCatName val="0"/>
          <c:showSerName val="0"/>
          <c:showPercent val="0"/>
          <c:showBubbleSize val="0"/>
        </c:dLbls>
        <c:gapWidth val="150"/>
        <c:shape val="box"/>
        <c:axId val="118656000"/>
        <c:axId val="118657792"/>
        <c:axId val="0"/>
      </c:bar3DChart>
      <c:catAx>
        <c:axId val="118656000"/>
        <c:scaling>
          <c:orientation val="minMax"/>
        </c:scaling>
        <c:delete val="0"/>
        <c:axPos val="b"/>
        <c:majorTickMark val="out"/>
        <c:minorTickMark val="none"/>
        <c:tickLblPos val="nextTo"/>
        <c:crossAx val="118657792"/>
        <c:crosses val="autoZero"/>
        <c:auto val="1"/>
        <c:lblAlgn val="ctr"/>
        <c:lblOffset val="100"/>
        <c:noMultiLvlLbl val="0"/>
      </c:catAx>
      <c:valAx>
        <c:axId val="118657792"/>
        <c:scaling>
          <c:orientation val="minMax"/>
        </c:scaling>
        <c:delete val="0"/>
        <c:axPos val="l"/>
        <c:majorGridlines/>
        <c:numFmt formatCode="General" sourceLinked="1"/>
        <c:majorTickMark val="out"/>
        <c:minorTickMark val="none"/>
        <c:tickLblPos val="nextTo"/>
        <c:crossAx val="11865600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AR"/>
            </a:pPr>
            <a:r>
              <a:rPr lang="es-AR"/>
              <a:t>Incidentes</a:t>
            </a:r>
            <a:r>
              <a:rPr lang="es-AR" baseline="0"/>
              <a:t> por tramos</a:t>
            </a:r>
            <a:endParaRPr lang="es-AR"/>
          </a:p>
        </c:rich>
      </c:tx>
      <c:layout/>
      <c:overlay val="0"/>
    </c:title>
    <c:autoTitleDeleted val="0"/>
    <c:plotArea>
      <c:layout/>
      <c:barChart>
        <c:barDir val="col"/>
        <c:grouping val="clustered"/>
        <c:varyColors val="0"/>
        <c:ser>
          <c:idx val="2"/>
          <c:order val="0"/>
          <c:tx>
            <c:strRef>
              <c:f>Informe!$E$6</c:f>
              <c:strCache>
                <c:ptCount val="1"/>
                <c:pt idx="0">
                  <c:v>Total</c:v>
                </c:pt>
              </c:strCache>
            </c:strRef>
          </c:tx>
          <c:invertIfNegative val="0"/>
          <c:cat>
            <c:strRef>
              <c:f>Informe!$B$7:$B$58</c:f>
              <c:strCache>
                <c:ptCount val="51"/>
                <c:pt idx="0">
                  <c:v>Tramo 1</c:v>
                </c:pt>
                <c:pt idx="2">
                  <c:v>Tramo 2</c:v>
                </c:pt>
                <c:pt idx="4">
                  <c:v>Tramo 3</c:v>
                </c:pt>
                <c:pt idx="6">
                  <c:v>Tramo 4</c:v>
                </c:pt>
                <c:pt idx="8">
                  <c:v>Tramo 5</c:v>
                </c:pt>
                <c:pt idx="10">
                  <c:v>Tramo 6</c:v>
                </c:pt>
                <c:pt idx="12">
                  <c:v>tramo 7</c:v>
                </c:pt>
                <c:pt idx="14">
                  <c:v>Tramo 8</c:v>
                </c:pt>
                <c:pt idx="16">
                  <c:v>Tramo 9</c:v>
                </c:pt>
                <c:pt idx="18">
                  <c:v>Tramo 10</c:v>
                </c:pt>
                <c:pt idx="20">
                  <c:v>Tramo 11</c:v>
                </c:pt>
                <c:pt idx="22">
                  <c:v>Tramo 12</c:v>
                </c:pt>
                <c:pt idx="24">
                  <c:v>Tramo 13</c:v>
                </c:pt>
                <c:pt idx="26">
                  <c:v>Tramo 14</c:v>
                </c:pt>
                <c:pt idx="28">
                  <c:v>Tramo 15</c:v>
                </c:pt>
                <c:pt idx="30">
                  <c:v>Tramo 16</c:v>
                </c:pt>
                <c:pt idx="32">
                  <c:v>Tramo 17</c:v>
                </c:pt>
                <c:pt idx="34">
                  <c:v>Tramo 18</c:v>
                </c:pt>
                <c:pt idx="36">
                  <c:v>Tramo 19</c:v>
                </c:pt>
                <c:pt idx="38">
                  <c:v>Tramo 20</c:v>
                </c:pt>
                <c:pt idx="40">
                  <c:v>Tramo 21</c:v>
                </c:pt>
                <c:pt idx="42">
                  <c:v>Tramo 22</c:v>
                </c:pt>
                <c:pt idx="44">
                  <c:v>Tramo 23</c:v>
                </c:pt>
                <c:pt idx="46">
                  <c:v>Tramo 24</c:v>
                </c:pt>
                <c:pt idx="48">
                  <c:v>Tramo 25</c:v>
                </c:pt>
                <c:pt idx="50">
                  <c:v>Tramo 26</c:v>
                </c:pt>
              </c:strCache>
            </c:strRef>
          </c:cat>
          <c:val>
            <c:numRef>
              <c:f>Informe!$E$7:$E$58</c:f>
              <c:numCache>
                <c:formatCode>General</c:formatCode>
                <c:ptCount val="52"/>
                <c:pt idx="0">
                  <c:v>38</c:v>
                </c:pt>
                <c:pt idx="2">
                  <c:v>18</c:v>
                </c:pt>
                <c:pt idx="4">
                  <c:v>35</c:v>
                </c:pt>
                <c:pt idx="6">
                  <c:v>30</c:v>
                </c:pt>
                <c:pt idx="8">
                  <c:v>10</c:v>
                </c:pt>
                <c:pt idx="10">
                  <c:v>8</c:v>
                </c:pt>
                <c:pt idx="12">
                  <c:v>15</c:v>
                </c:pt>
                <c:pt idx="14">
                  <c:v>1</c:v>
                </c:pt>
                <c:pt idx="16">
                  <c:v>8</c:v>
                </c:pt>
                <c:pt idx="18">
                  <c:v>9</c:v>
                </c:pt>
                <c:pt idx="20">
                  <c:v>6</c:v>
                </c:pt>
                <c:pt idx="22">
                  <c:v>5</c:v>
                </c:pt>
                <c:pt idx="24">
                  <c:v>5</c:v>
                </c:pt>
                <c:pt idx="26">
                  <c:v>0</c:v>
                </c:pt>
                <c:pt idx="28">
                  <c:v>0</c:v>
                </c:pt>
                <c:pt idx="30">
                  <c:v>0</c:v>
                </c:pt>
                <c:pt idx="32">
                  <c:v>0</c:v>
                </c:pt>
                <c:pt idx="34">
                  <c:v>1</c:v>
                </c:pt>
                <c:pt idx="36">
                  <c:v>0</c:v>
                </c:pt>
                <c:pt idx="38">
                  <c:v>0</c:v>
                </c:pt>
                <c:pt idx="40">
                  <c:v>0</c:v>
                </c:pt>
                <c:pt idx="42">
                  <c:v>0</c:v>
                </c:pt>
                <c:pt idx="44">
                  <c:v>0</c:v>
                </c:pt>
                <c:pt idx="46">
                  <c:v>0</c:v>
                </c:pt>
                <c:pt idx="48">
                  <c:v>0</c:v>
                </c:pt>
                <c:pt idx="50">
                  <c:v>5</c:v>
                </c:pt>
              </c:numCache>
            </c:numRef>
          </c:val>
        </c:ser>
        <c:dLbls>
          <c:showLegendKey val="0"/>
          <c:showVal val="0"/>
          <c:showCatName val="0"/>
          <c:showSerName val="0"/>
          <c:showPercent val="0"/>
          <c:showBubbleSize val="0"/>
        </c:dLbls>
        <c:gapWidth val="150"/>
        <c:axId val="95239552"/>
        <c:axId val="114132096"/>
      </c:barChart>
      <c:catAx>
        <c:axId val="95239552"/>
        <c:scaling>
          <c:orientation val="minMax"/>
        </c:scaling>
        <c:delete val="0"/>
        <c:axPos val="b"/>
        <c:majorTickMark val="out"/>
        <c:minorTickMark val="none"/>
        <c:tickLblPos val="nextTo"/>
        <c:txPr>
          <a:bodyPr/>
          <a:lstStyle/>
          <a:p>
            <a:pPr>
              <a:defRPr lang="es-AR"/>
            </a:pPr>
            <a:endParaRPr lang="es-AR"/>
          </a:p>
        </c:txPr>
        <c:crossAx val="114132096"/>
        <c:crosses val="autoZero"/>
        <c:auto val="1"/>
        <c:lblAlgn val="ctr"/>
        <c:lblOffset val="100"/>
        <c:noMultiLvlLbl val="0"/>
      </c:catAx>
      <c:valAx>
        <c:axId val="114132096"/>
        <c:scaling>
          <c:orientation val="minMax"/>
        </c:scaling>
        <c:delete val="0"/>
        <c:axPos val="l"/>
        <c:majorGridlines/>
        <c:numFmt formatCode="General" sourceLinked="1"/>
        <c:majorTickMark val="out"/>
        <c:minorTickMark val="none"/>
        <c:tickLblPos val="nextTo"/>
        <c:txPr>
          <a:bodyPr/>
          <a:lstStyle/>
          <a:p>
            <a:pPr>
              <a:defRPr lang="es-AR"/>
            </a:pPr>
            <a:endParaRPr lang="es-AR"/>
          </a:p>
        </c:txPr>
        <c:crossAx val="95239552"/>
        <c:crosses val="autoZero"/>
        <c:crossBetween val="between"/>
      </c:valAx>
    </c:plotArea>
    <c:legend>
      <c:legendPos val="r"/>
      <c:layout/>
      <c:overlay val="0"/>
      <c:txPr>
        <a:bodyPr/>
        <a:lstStyle/>
        <a:p>
          <a:pPr>
            <a:defRPr lang="es-AR"/>
          </a:pPr>
          <a:endParaRPr lang="es-AR"/>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AR"/>
            </a:pPr>
            <a:r>
              <a:rPr lang="en-US"/>
              <a:t>Mayor frecuencia de incidentes segun el lugar</a:t>
            </a:r>
          </a:p>
        </c:rich>
      </c:tx>
      <c:layout/>
      <c:overlay val="0"/>
    </c:title>
    <c:autoTitleDeleted val="0"/>
    <c:plotArea>
      <c:layout/>
      <c:barChart>
        <c:barDir val="col"/>
        <c:grouping val="clustered"/>
        <c:varyColors val="0"/>
        <c:ser>
          <c:idx val="0"/>
          <c:order val="0"/>
          <c:tx>
            <c:v>Lugar de la Calzada</c:v>
          </c:tx>
          <c:invertIfNegative val="0"/>
          <c:cat>
            <c:strRef>
              <c:f>Informe!$C$63:$C$69</c:f>
              <c:strCache>
                <c:ptCount val="7"/>
                <c:pt idx="0">
                  <c:v>RECTA</c:v>
                </c:pt>
                <c:pt idx="1">
                  <c:v>CURVA</c:v>
                </c:pt>
                <c:pt idx="2">
                  <c:v>INTERSECCION</c:v>
                </c:pt>
                <c:pt idx="3">
                  <c:v>PENDIENTE</c:v>
                </c:pt>
                <c:pt idx="4">
                  <c:v>ASCENDENTE</c:v>
                </c:pt>
                <c:pt idx="5">
                  <c:v>PUENTE</c:v>
                </c:pt>
                <c:pt idx="6">
                  <c:v>OTRO</c:v>
                </c:pt>
              </c:strCache>
            </c:strRef>
          </c:cat>
          <c:val>
            <c:numRef>
              <c:f>Informe!$D$63:$D$69</c:f>
              <c:numCache>
                <c:formatCode>General</c:formatCode>
                <c:ptCount val="7"/>
                <c:pt idx="0">
                  <c:v>82</c:v>
                </c:pt>
                <c:pt idx="1">
                  <c:v>71</c:v>
                </c:pt>
                <c:pt idx="2">
                  <c:v>0</c:v>
                </c:pt>
                <c:pt idx="3">
                  <c:v>11</c:v>
                </c:pt>
                <c:pt idx="4">
                  <c:v>4</c:v>
                </c:pt>
                <c:pt idx="5">
                  <c:v>3</c:v>
                </c:pt>
                <c:pt idx="6">
                  <c:v>1</c:v>
                </c:pt>
              </c:numCache>
            </c:numRef>
          </c:val>
        </c:ser>
        <c:dLbls>
          <c:showLegendKey val="0"/>
          <c:showVal val="0"/>
          <c:showCatName val="0"/>
          <c:showSerName val="0"/>
          <c:showPercent val="0"/>
          <c:showBubbleSize val="0"/>
        </c:dLbls>
        <c:gapWidth val="150"/>
        <c:axId val="48578944"/>
        <c:axId val="48580480"/>
      </c:barChart>
      <c:catAx>
        <c:axId val="48578944"/>
        <c:scaling>
          <c:orientation val="minMax"/>
        </c:scaling>
        <c:delete val="0"/>
        <c:axPos val="b"/>
        <c:majorTickMark val="out"/>
        <c:minorTickMark val="none"/>
        <c:tickLblPos val="nextTo"/>
        <c:txPr>
          <a:bodyPr/>
          <a:lstStyle/>
          <a:p>
            <a:pPr>
              <a:defRPr lang="es-AR"/>
            </a:pPr>
            <a:endParaRPr lang="es-AR"/>
          </a:p>
        </c:txPr>
        <c:crossAx val="48580480"/>
        <c:crosses val="autoZero"/>
        <c:auto val="1"/>
        <c:lblAlgn val="ctr"/>
        <c:lblOffset val="100"/>
        <c:noMultiLvlLbl val="0"/>
      </c:catAx>
      <c:valAx>
        <c:axId val="48580480"/>
        <c:scaling>
          <c:orientation val="minMax"/>
        </c:scaling>
        <c:delete val="0"/>
        <c:axPos val="l"/>
        <c:majorGridlines/>
        <c:numFmt formatCode="General" sourceLinked="1"/>
        <c:majorTickMark val="out"/>
        <c:minorTickMark val="none"/>
        <c:tickLblPos val="nextTo"/>
        <c:txPr>
          <a:bodyPr/>
          <a:lstStyle/>
          <a:p>
            <a:pPr>
              <a:defRPr lang="es-AR"/>
            </a:pPr>
            <a:endParaRPr lang="es-AR"/>
          </a:p>
        </c:txPr>
        <c:crossAx val="48578944"/>
        <c:crosses val="autoZero"/>
        <c:crossBetween val="between"/>
      </c:valAx>
    </c:plotArea>
    <c:legend>
      <c:legendPos val="r"/>
      <c:layout/>
      <c:overlay val="0"/>
      <c:txPr>
        <a:bodyPr/>
        <a:lstStyle/>
        <a:p>
          <a:pPr>
            <a:defRPr lang="es-AR"/>
          </a:pPr>
          <a:endParaRPr lang="es-AR"/>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AR"/>
            </a:pPr>
            <a:r>
              <a:rPr lang="en-US"/>
              <a:t>Mayor frecuencia de incidentes segun el estado</a:t>
            </a:r>
          </a:p>
        </c:rich>
      </c:tx>
      <c:layout/>
      <c:overlay val="0"/>
    </c:title>
    <c:autoTitleDeleted val="0"/>
    <c:plotArea>
      <c:layout/>
      <c:barChart>
        <c:barDir val="col"/>
        <c:grouping val="clustered"/>
        <c:varyColors val="0"/>
        <c:ser>
          <c:idx val="1"/>
          <c:order val="0"/>
          <c:tx>
            <c:v>Estado de la Calzada</c:v>
          </c:tx>
          <c:invertIfNegative val="0"/>
          <c:cat>
            <c:strRef>
              <c:f>Informe!$C$72:$C$80</c:f>
              <c:strCache>
                <c:ptCount val="9"/>
                <c:pt idx="0">
                  <c:v>BUENO </c:v>
                </c:pt>
                <c:pt idx="1">
                  <c:v>BACHE</c:v>
                </c:pt>
                <c:pt idx="2">
                  <c:v>AHUELLAMIENTO</c:v>
                </c:pt>
                <c:pt idx="3">
                  <c:v>BANQUIN UTILIZABLE</c:v>
                </c:pt>
                <c:pt idx="4">
                  <c:v>MOJADA</c:v>
                </c:pt>
                <c:pt idx="5">
                  <c:v>CON NIEVE SUELTA</c:v>
                </c:pt>
                <c:pt idx="6">
                  <c:v>CON NIEVE APIZONADA</c:v>
                </c:pt>
                <c:pt idx="7">
                  <c:v>CON HIELO</c:v>
                </c:pt>
                <c:pt idx="8">
                  <c:v>RESBALADIZA</c:v>
                </c:pt>
              </c:strCache>
            </c:strRef>
          </c:cat>
          <c:val>
            <c:numRef>
              <c:f>Informe!$D$72:$D$80</c:f>
              <c:numCache>
                <c:formatCode>General</c:formatCode>
                <c:ptCount val="9"/>
                <c:pt idx="0">
                  <c:v>12</c:v>
                </c:pt>
                <c:pt idx="1">
                  <c:v>0</c:v>
                </c:pt>
                <c:pt idx="2">
                  <c:v>11</c:v>
                </c:pt>
                <c:pt idx="3">
                  <c:v>2</c:v>
                </c:pt>
                <c:pt idx="4">
                  <c:v>28</c:v>
                </c:pt>
                <c:pt idx="5">
                  <c:v>42</c:v>
                </c:pt>
                <c:pt idx="6">
                  <c:v>53</c:v>
                </c:pt>
                <c:pt idx="7">
                  <c:v>14</c:v>
                </c:pt>
                <c:pt idx="8">
                  <c:v>91</c:v>
                </c:pt>
              </c:numCache>
            </c:numRef>
          </c:val>
        </c:ser>
        <c:dLbls>
          <c:showLegendKey val="0"/>
          <c:showVal val="0"/>
          <c:showCatName val="0"/>
          <c:showSerName val="0"/>
          <c:showPercent val="0"/>
          <c:showBubbleSize val="0"/>
        </c:dLbls>
        <c:gapWidth val="150"/>
        <c:axId val="41068416"/>
        <c:axId val="41069952"/>
      </c:barChart>
      <c:catAx>
        <c:axId val="41068416"/>
        <c:scaling>
          <c:orientation val="minMax"/>
        </c:scaling>
        <c:delete val="0"/>
        <c:axPos val="b"/>
        <c:majorTickMark val="out"/>
        <c:minorTickMark val="none"/>
        <c:tickLblPos val="nextTo"/>
        <c:txPr>
          <a:bodyPr/>
          <a:lstStyle/>
          <a:p>
            <a:pPr>
              <a:defRPr lang="es-AR"/>
            </a:pPr>
            <a:endParaRPr lang="es-AR"/>
          </a:p>
        </c:txPr>
        <c:crossAx val="41069952"/>
        <c:crosses val="autoZero"/>
        <c:auto val="1"/>
        <c:lblAlgn val="ctr"/>
        <c:lblOffset val="100"/>
        <c:noMultiLvlLbl val="0"/>
      </c:catAx>
      <c:valAx>
        <c:axId val="41069952"/>
        <c:scaling>
          <c:orientation val="minMax"/>
        </c:scaling>
        <c:delete val="0"/>
        <c:axPos val="l"/>
        <c:majorGridlines/>
        <c:numFmt formatCode="General" sourceLinked="1"/>
        <c:majorTickMark val="out"/>
        <c:minorTickMark val="none"/>
        <c:tickLblPos val="nextTo"/>
        <c:txPr>
          <a:bodyPr/>
          <a:lstStyle/>
          <a:p>
            <a:pPr>
              <a:defRPr lang="es-AR"/>
            </a:pPr>
            <a:endParaRPr lang="es-AR"/>
          </a:p>
        </c:txPr>
        <c:crossAx val="41068416"/>
        <c:crosses val="autoZero"/>
        <c:crossBetween val="between"/>
      </c:valAx>
    </c:plotArea>
    <c:legend>
      <c:legendPos val="r"/>
      <c:layout/>
      <c:overlay val="0"/>
      <c:txPr>
        <a:bodyPr/>
        <a:lstStyle/>
        <a:p>
          <a:pPr>
            <a:defRPr lang="es-AR"/>
          </a:pPr>
          <a:endParaRPr lang="es-AR"/>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v>Estado del Tiempo</c:v>
          </c:tx>
          <c:invertIfNegative val="0"/>
          <c:cat>
            <c:strRef>
              <c:f>Informe!$C$91:$C$96</c:f>
              <c:strCache>
                <c:ptCount val="6"/>
                <c:pt idx="0">
                  <c:v>BUENO</c:v>
                </c:pt>
                <c:pt idx="1">
                  <c:v>NUBLADO</c:v>
                </c:pt>
                <c:pt idx="2">
                  <c:v>LLUVIA</c:v>
                </c:pt>
                <c:pt idx="3">
                  <c:v>NIEVE</c:v>
                </c:pt>
                <c:pt idx="4">
                  <c:v>GRANIZO</c:v>
                </c:pt>
                <c:pt idx="5">
                  <c:v>VIENTOS FUERTES</c:v>
                </c:pt>
              </c:strCache>
            </c:strRef>
          </c:cat>
          <c:val>
            <c:numRef>
              <c:f>Informe!$D$91:$D$96</c:f>
              <c:numCache>
                <c:formatCode>General</c:formatCode>
                <c:ptCount val="6"/>
                <c:pt idx="0">
                  <c:v>82</c:v>
                </c:pt>
                <c:pt idx="1">
                  <c:v>34</c:v>
                </c:pt>
                <c:pt idx="2">
                  <c:v>10</c:v>
                </c:pt>
                <c:pt idx="3">
                  <c:v>27</c:v>
                </c:pt>
                <c:pt idx="4">
                  <c:v>0</c:v>
                </c:pt>
                <c:pt idx="5">
                  <c:v>11</c:v>
                </c:pt>
              </c:numCache>
            </c:numRef>
          </c:val>
        </c:ser>
        <c:dLbls>
          <c:showLegendKey val="0"/>
          <c:showVal val="0"/>
          <c:showCatName val="0"/>
          <c:showSerName val="0"/>
          <c:showPercent val="0"/>
          <c:showBubbleSize val="0"/>
        </c:dLbls>
        <c:gapWidth val="150"/>
        <c:axId val="143334400"/>
        <c:axId val="158960256"/>
      </c:barChart>
      <c:catAx>
        <c:axId val="143334400"/>
        <c:scaling>
          <c:orientation val="minMax"/>
        </c:scaling>
        <c:delete val="0"/>
        <c:axPos val="b"/>
        <c:majorTickMark val="out"/>
        <c:minorTickMark val="none"/>
        <c:tickLblPos val="nextTo"/>
        <c:crossAx val="158960256"/>
        <c:crosses val="autoZero"/>
        <c:auto val="1"/>
        <c:lblAlgn val="ctr"/>
        <c:lblOffset val="100"/>
        <c:noMultiLvlLbl val="0"/>
      </c:catAx>
      <c:valAx>
        <c:axId val="158960256"/>
        <c:scaling>
          <c:orientation val="minMax"/>
        </c:scaling>
        <c:delete val="0"/>
        <c:axPos val="l"/>
        <c:majorGridlines/>
        <c:numFmt formatCode="General" sourceLinked="1"/>
        <c:majorTickMark val="out"/>
        <c:minorTickMark val="none"/>
        <c:tickLblPos val="nextTo"/>
        <c:crossAx val="14333440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26"/>
    </mc:Choice>
    <mc:Fallback>
      <c:style val="26"/>
    </mc:Fallback>
  </mc:AlternateContent>
  <c:chart>
    <c:title>
      <c:layout/>
      <c:overlay val="0"/>
      <c:txPr>
        <a:bodyPr/>
        <a:lstStyle/>
        <a:p>
          <a:pPr>
            <a:defRPr lang="es-AR"/>
          </a:pPr>
          <a:endParaRPr lang="es-AR"/>
        </a:p>
      </c:txPr>
    </c:title>
    <c:autoTitleDeleted val="0"/>
    <c:plotArea>
      <c:layout/>
      <c:pieChart>
        <c:varyColors val="1"/>
        <c:ser>
          <c:idx val="1"/>
          <c:order val="0"/>
          <c:tx>
            <c:v>Luminosidad</c:v>
          </c:tx>
          <c:explosion val="25"/>
          <c:dLbls>
            <c:dLbl>
              <c:idx val="0"/>
              <c:layout>
                <c:manualLayout>
                  <c:x val="4.916847209166543E-2"/>
                  <c:y val="6.4761908924650113E-2"/>
                </c:manualLayout>
              </c:layout>
              <c:dLblPos val="bestFit"/>
              <c:showLegendKey val="0"/>
              <c:showVal val="1"/>
              <c:showCatName val="0"/>
              <c:showSerName val="0"/>
              <c:showPercent val="1"/>
              <c:showBubbleSize val="0"/>
              <c:separator>
</c:separator>
            </c:dLbl>
            <c:dLbl>
              <c:idx val="1"/>
              <c:layout>
                <c:manualLayout>
                  <c:x val="-5.4085319300832074E-2"/>
                  <c:y val="-1.8503402549899999E-2"/>
                </c:manualLayout>
              </c:layout>
              <c:dLblPos val="bestFit"/>
              <c:showLegendKey val="0"/>
              <c:showVal val="1"/>
              <c:showCatName val="0"/>
              <c:showSerName val="0"/>
              <c:showPercent val="1"/>
              <c:showBubbleSize val="0"/>
              <c:separator>
</c:separator>
            </c:dLbl>
            <c:dLbl>
              <c:idx val="2"/>
              <c:layout>
                <c:manualLayout>
                  <c:x val="-7.1294284532915003E-2"/>
                  <c:y val="-6.9387759562124979E-2"/>
                </c:manualLayout>
              </c:layout>
              <c:dLblPos val="bestFit"/>
              <c:showLegendKey val="0"/>
              <c:showVal val="1"/>
              <c:showCatName val="0"/>
              <c:showSerName val="0"/>
              <c:showPercent val="1"/>
              <c:showBubbleSize val="0"/>
              <c:separator>
</c:separator>
            </c:dLbl>
            <c:dLbl>
              <c:idx val="3"/>
              <c:layout>
                <c:manualLayout>
                  <c:x val="-7.3545107995245567E-3"/>
                  <c:y val="-6.4761908924649988E-2"/>
                </c:manualLayout>
              </c:layout>
              <c:dLblPos val="bestFit"/>
              <c:showLegendKey val="0"/>
              <c:showVal val="1"/>
              <c:showCatName val="0"/>
              <c:showSerName val="0"/>
              <c:showPercent val="1"/>
              <c:showBubbleSize val="0"/>
              <c:separator>
</c:separator>
            </c:dLbl>
            <c:txPr>
              <a:bodyPr/>
              <a:lstStyle/>
              <a:p>
                <a:pPr>
                  <a:defRPr lang="es-AR"/>
                </a:pPr>
                <a:endParaRPr lang="es-AR"/>
              </a:p>
            </c:txPr>
            <c:dLblPos val="outEnd"/>
            <c:showLegendKey val="0"/>
            <c:showVal val="1"/>
            <c:showCatName val="0"/>
            <c:showSerName val="0"/>
            <c:showPercent val="1"/>
            <c:showBubbleSize val="0"/>
            <c:separator>
</c:separator>
            <c:showLeaderLines val="1"/>
          </c:dLbls>
          <c:cat>
            <c:strRef>
              <c:f>Informe!$C$99:$C$102</c:f>
              <c:strCache>
                <c:ptCount val="4"/>
                <c:pt idx="0">
                  <c:v>DÍA</c:v>
                </c:pt>
                <c:pt idx="1">
                  <c:v>NOCHE</c:v>
                </c:pt>
                <c:pt idx="2">
                  <c:v>AMANECER</c:v>
                </c:pt>
                <c:pt idx="3">
                  <c:v>ATARDECER</c:v>
                </c:pt>
              </c:strCache>
            </c:strRef>
          </c:cat>
          <c:val>
            <c:numRef>
              <c:f>Informe!$D$99:$D$102</c:f>
              <c:numCache>
                <c:formatCode>General</c:formatCode>
                <c:ptCount val="4"/>
                <c:pt idx="0">
                  <c:v>78</c:v>
                </c:pt>
                <c:pt idx="1">
                  <c:v>55</c:v>
                </c:pt>
                <c:pt idx="2">
                  <c:v>16</c:v>
                </c:pt>
                <c:pt idx="3">
                  <c:v>38</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a:defRPr lang="es-AR"/>
          </a:pPr>
          <a:endParaRPr lang="es-AR"/>
        </a:p>
      </c:txPr>
    </c:legend>
    <c:plotVisOnly val="1"/>
    <c:dispBlanksAs val="zero"/>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strRef>
              <c:f>Informe!$C$104</c:f>
              <c:strCache>
                <c:ptCount val="1"/>
                <c:pt idx="0">
                  <c:v>VISIBILIDAD</c:v>
                </c:pt>
              </c:strCache>
            </c:strRef>
          </c:tx>
          <c:invertIfNegative val="0"/>
          <c:cat>
            <c:strRef>
              <c:f>Informe!$C$105:$C$111</c:f>
              <c:strCache>
                <c:ptCount val="7"/>
                <c:pt idx="0">
                  <c:v>BUENA</c:v>
                </c:pt>
                <c:pt idx="1">
                  <c:v>LLOVIZNA</c:v>
                </c:pt>
                <c:pt idx="2">
                  <c:v>NIEBLA</c:v>
                </c:pt>
                <c:pt idx="3">
                  <c:v>HUMO</c:v>
                </c:pt>
                <c:pt idx="4">
                  <c:v>POLVO</c:v>
                </c:pt>
                <c:pt idx="5">
                  <c:v>TORMENTA</c:v>
                </c:pt>
                <c:pt idx="6">
                  <c:v>OTRO</c:v>
                </c:pt>
              </c:strCache>
            </c:strRef>
          </c:cat>
          <c:val>
            <c:numRef>
              <c:f>Informe!$D$105:$D$111</c:f>
              <c:numCache>
                <c:formatCode>General</c:formatCode>
                <c:ptCount val="7"/>
                <c:pt idx="0">
                  <c:v>97</c:v>
                </c:pt>
                <c:pt idx="1">
                  <c:v>9</c:v>
                </c:pt>
                <c:pt idx="2">
                  <c:v>13</c:v>
                </c:pt>
                <c:pt idx="3">
                  <c:v>0</c:v>
                </c:pt>
                <c:pt idx="4">
                  <c:v>1</c:v>
                </c:pt>
                <c:pt idx="5">
                  <c:v>5</c:v>
                </c:pt>
                <c:pt idx="6">
                  <c:v>17</c:v>
                </c:pt>
              </c:numCache>
            </c:numRef>
          </c:val>
        </c:ser>
        <c:dLbls>
          <c:showLegendKey val="0"/>
          <c:showVal val="0"/>
          <c:showCatName val="0"/>
          <c:showSerName val="0"/>
          <c:showPercent val="0"/>
          <c:showBubbleSize val="0"/>
        </c:dLbls>
        <c:gapWidth val="150"/>
        <c:axId val="115149440"/>
        <c:axId val="115151232"/>
      </c:barChart>
      <c:catAx>
        <c:axId val="115149440"/>
        <c:scaling>
          <c:orientation val="minMax"/>
        </c:scaling>
        <c:delete val="0"/>
        <c:axPos val="b"/>
        <c:majorTickMark val="out"/>
        <c:minorTickMark val="none"/>
        <c:tickLblPos val="nextTo"/>
        <c:crossAx val="115151232"/>
        <c:crosses val="autoZero"/>
        <c:auto val="1"/>
        <c:lblAlgn val="ctr"/>
        <c:lblOffset val="100"/>
        <c:noMultiLvlLbl val="0"/>
      </c:catAx>
      <c:valAx>
        <c:axId val="115151232"/>
        <c:scaling>
          <c:orientation val="minMax"/>
        </c:scaling>
        <c:delete val="0"/>
        <c:axPos val="l"/>
        <c:majorGridlines/>
        <c:numFmt formatCode="General" sourceLinked="1"/>
        <c:majorTickMark val="out"/>
        <c:minorTickMark val="none"/>
        <c:tickLblPos val="nextTo"/>
        <c:crossAx val="11514944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AR"/>
            </a:pPr>
            <a:r>
              <a:rPr lang="en-US"/>
              <a:t>Tipo de incidente</a:t>
            </a:r>
          </a:p>
        </c:rich>
      </c:tx>
      <c:layout/>
      <c:overlay val="0"/>
    </c:title>
    <c:autoTitleDeleted val="0"/>
    <c:plotArea>
      <c:layout/>
      <c:barChart>
        <c:barDir val="col"/>
        <c:grouping val="clustered"/>
        <c:varyColors val="0"/>
        <c:ser>
          <c:idx val="1"/>
          <c:order val="0"/>
          <c:tx>
            <c:v>Total</c:v>
          </c:tx>
          <c:invertIfNegative val="0"/>
          <c:dLbls>
            <c:txPr>
              <a:bodyPr/>
              <a:lstStyle/>
              <a:p>
                <a:pPr>
                  <a:defRPr lang="es-AR"/>
                </a:pPr>
                <a:endParaRPr lang="es-AR"/>
              </a:p>
            </c:txPr>
            <c:showLegendKey val="0"/>
            <c:showVal val="1"/>
            <c:showCatName val="0"/>
            <c:showSerName val="0"/>
            <c:showPercent val="0"/>
            <c:showBubbleSize val="0"/>
            <c:showLeaderLines val="0"/>
          </c:dLbls>
          <c:cat>
            <c:strRef>
              <c:f>Informe!$C$122:$C$132</c:f>
              <c:strCache>
                <c:ptCount val="11"/>
                <c:pt idx="0">
                  <c:v>COLISION</c:v>
                </c:pt>
                <c:pt idx="1">
                  <c:v>DESPISTE</c:v>
                </c:pt>
                <c:pt idx="2">
                  <c:v>CAMION CRUZADO</c:v>
                </c:pt>
                <c:pt idx="3">
                  <c:v>VUELCO</c:v>
                </c:pt>
                <c:pt idx="4">
                  <c:v>DESPERFECTO MECANICO</c:v>
                </c:pt>
                <c:pt idx="5">
                  <c:v>DESPRENDIMIENTO</c:v>
                </c:pt>
                <c:pt idx="6">
                  <c:v>INCENDIO</c:v>
                </c:pt>
                <c:pt idx="7">
                  <c:v>ARBOL CAIDO</c:v>
                </c:pt>
                <c:pt idx="8">
                  <c:v>PUENTE ROTO</c:v>
                </c:pt>
                <c:pt idx="9">
                  <c:v>ANIMAL SUELTO</c:v>
                </c:pt>
                <c:pt idx="10">
                  <c:v>OTRO</c:v>
                </c:pt>
              </c:strCache>
            </c:strRef>
          </c:cat>
          <c:val>
            <c:numRef>
              <c:f>Informe!$D$122:$D$132</c:f>
              <c:numCache>
                <c:formatCode>General</c:formatCode>
                <c:ptCount val="11"/>
                <c:pt idx="0">
                  <c:v>9</c:v>
                </c:pt>
                <c:pt idx="1">
                  <c:v>47</c:v>
                </c:pt>
                <c:pt idx="2">
                  <c:v>50</c:v>
                </c:pt>
                <c:pt idx="3">
                  <c:v>35</c:v>
                </c:pt>
                <c:pt idx="4">
                  <c:v>22</c:v>
                </c:pt>
                <c:pt idx="5">
                  <c:v>9</c:v>
                </c:pt>
                <c:pt idx="6">
                  <c:v>1</c:v>
                </c:pt>
                <c:pt idx="7">
                  <c:v>0</c:v>
                </c:pt>
                <c:pt idx="8">
                  <c:v>0</c:v>
                </c:pt>
                <c:pt idx="9">
                  <c:v>0</c:v>
                </c:pt>
                <c:pt idx="10">
                  <c:v>14</c:v>
                </c:pt>
              </c:numCache>
            </c:numRef>
          </c:val>
        </c:ser>
        <c:dLbls>
          <c:showLegendKey val="0"/>
          <c:showVal val="0"/>
          <c:showCatName val="0"/>
          <c:showSerName val="0"/>
          <c:showPercent val="0"/>
          <c:showBubbleSize val="0"/>
        </c:dLbls>
        <c:gapWidth val="150"/>
        <c:axId val="115210496"/>
        <c:axId val="116465664"/>
      </c:barChart>
      <c:catAx>
        <c:axId val="115210496"/>
        <c:scaling>
          <c:orientation val="minMax"/>
        </c:scaling>
        <c:delete val="0"/>
        <c:axPos val="b"/>
        <c:majorTickMark val="out"/>
        <c:minorTickMark val="none"/>
        <c:tickLblPos val="nextTo"/>
        <c:txPr>
          <a:bodyPr/>
          <a:lstStyle/>
          <a:p>
            <a:pPr>
              <a:defRPr lang="es-AR"/>
            </a:pPr>
            <a:endParaRPr lang="es-AR"/>
          </a:p>
        </c:txPr>
        <c:crossAx val="116465664"/>
        <c:crosses val="autoZero"/>
        <c:auto val="1"/>
        <c:lblAlgn val="ctr"/>
        <c:lblOffset val="100"/>
        <c:noMultiLvlLbl val="0"/>
      </c:catAx>
      <c:valAx>
        <c:axId val="116465664"/>
        <c:scaling>
          <c:orientation val="minMax"/>
        </c:scaling>
        <c:delete val="0"/>
        <c:axPos val="l"/>
        <c:majorGridlines/>
        <c:numFmt formatCode="General" sourceLinked="1"/>
        <c:majorTickMark val="out"/>
        <c:minorTickMark val="none"/>
        <c:tickLblPos val="nextTo"/>
        <c:txPr>
          <a:bodyPr/>
          <a:lstStyle/>
          <a:p>
            <a:pPr>
              <a:defRPr lang="es-AR"/>
            </a:pPr>
            <a:endParaRPr lang="es-AR"/>
          </a:p>
        </c:txPr>
        <c:crossAx val="115210496"/>
        <c:crosses val="autoZero"/>
        <c:crossBetween val="between"/>
      </c:valAx>
    </c:plotArea>
    <c:legend>
      <c:legendPos val="r"/>
      <c:layout/>
      <c:overlay val="0"/>
      <c:txPr>
        <a:bodyPr/>
        <a:lstStyle/>
        <a:p>
          <a:pPr>
            <a:defRPr lang="es-AR"/>
          </a:pPr>
          <a:endParaRPr lang="es-AR"/>
        </a:p>
      </c:txPr>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lang="es-AR"/>
          </a:pPr>
          <a:endParaRPr lang="es-AR"/>
        </a:p>
      </c:txPr>
    </c:title>
    <c:autoTitleDeleted val="0"/>
    <c:view3D>
      <c:rotX val="40"/>
      <c:rotY val="170"/>
      <c:rAngAx val="0"/>
      <c:perspective val="70"/>
    </c:view3D>
    <c:floor>
      <c:thickness val="0"/>
    </c:floor>
    <c:sideWall>
      <c:thickness val="0"/>
    </c:sideWall>
    <c:backWall>
      <c:thickness val="0"/>
    </c:backWall>
    <c:plotArea>
      <c:layout/>
      <c:pie3DChart>
        <c:varyColors val="1"/>
        <c:ser>
          <c:idx val="1"/>
          <c:order val="0"/>
          <c:tx>
            <c:v>Cantidad de</c:v>
          </c:tx>
          <c:explosion val="25"/>
          <c:dLbls>
            <c:dLbl>
              <c:idx val="0"/>
              <c:layout>
                <c:manualLayout>
                  <c:x val="0.1422169876842922"/>
                  <c:y val="8.968230432073742E-3"/>
                </c:manualLayout>
              </c:layout>
              <c:dLblPos val="bestFit"/>
              <c:showLegendKey val="1"/>
              <c:showVal val="1"/>
              <c:showCatName val="0"/>
              <c:showSerName val="0"/>
              <c:showPercent val="1"/>
              <c:showBubbleSize val="0"/>
              <c:separator>
</c:separator>
            </c:dLbl>
            <c:dLbl>
              <c:idx val="3"/>
              <c:layout/>
              <c:dLblPos val="bestFit"/>
              <c:showLegendKey val="1"/>
              <c:showVal val="1"/>
              <c:showCatName val="0"/>
              <c:showSerName val="0"/>
              <c:showPercent val="1"/>
              <c:showBubbleSize val="0"/>
              <c:separator>
</c:separator>
            </c:dLbl>
            <c:dLbl>
              <c:idx val="4"/>
              <c:layout>
                <c:manualLayout>
                  <c:x val="-3.8448743675279611E-2"/>
                  <c:y val="-0.12121163478464327"/>
                </c:manualLayout>
              </c:layout>
              <c:showLegendKey val="1"/>
              <c:showVal val="1"/>
              <c:showCatName val="0"/>
              <c:showSerName val="0"/>
              <c:showPercent val="1"/>
              <c:showBubbleSize val="0"/>
              <c:separator>
</c:separator>
            </c:dLbl>
            <c:txPr>
              <a:bodyPr/>
              <a:lstStyle/>
              <a:p>
                <a:pPr>
                  <a:defRPr lang="es-AR"/>
                </a:pPr>
                <a:endParaRPr lang="es-AR"/>
              </a:p>
            </c:txPr>
            <c:showLegendKey val="1"/>
            <c:showVal val="1"/>
            <c:showCatName val="0"/>
            <c:showSerName val="0"/>
            <c:showPercent val="1"/>
            <c:showBubbleSize val="0"/>
            <c:separator>
</c:separator>
            <c:showLeaderLines val="1"/>
          </c:dLbls>
          <c:cat>
            <c:strRef>
              <c:f>Informe!$C$136:$C$140</c:f>
              <c:strCache>
                <c:ptCount val="5"/>
                <c:pt idx="0">
                  <c:v>HERIDOS LEVES</c:v>
                </c:pt>
                <c:pt idx="1">
                  <c:v>HERIDOS GRAVES</c:v>
                </c:pt>
                <c:pt idx="2">
                  <c:v>FALLECIDOS</c:v>
                </c:pt>
                <c:pt idx="3">
                  <c:v>ILESOS</c:v>
                </c:pt>
                <c:pt idx="4">
                  <c:v>VEHICULOS INVOLUCRADOS</c:v>
                </c:pt>
              </c:strCache>
            </c:strRef>
          </c:cat>
          <c:val>
            <c:numRef>
              <c:f>Informe!$D$136:$D$140</c:f>
              <c:numCache>
                <c:formatCode>General</c:formatCode>
                <c:ptCount val="5"/>
                <c:pt idx="0">
                  <c:v>6</c:v>
                </c:pt>
                <c:pt idx="1">
                  <c:v>1</c:v>
                </c:pt>
                <c:pt idx="2">
                  <c:v>1</c:v>
                </c:pt>
                <c:pt idx="3">
                  <c:v>143</c:v>
                </c:pt>
                <c:pt idx="4">
                  <c:v>202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7314062302992483"/>
          <c:y val="0.52169999972793035"/>
          <c:w val="0.30459632558944649"/>
          <c:h val="0.29761422162245987"/>
        </c:manualLayout>
      </c:layout>
      <c:overlay val="0"/>
      <c:txPr>
        <a:bodyPr/>
        <a:lstStyle/>
        <a:p>
          <a:pPr>
            <a:defRPr lang="es-AR"/>
          </a:pPr>
          <a:endParaRPr lang="es-AR"/>
        </a:p>
      </c:txPr>
    </c:legend>
    <c:plotVisOnly val="1"/>
    <c:dispBlanksAs val="zero"/>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cdr:x>
      <cdr:y>0.03265</cdr:y>
    </cdr:from>
    <cdr:to>
      <cdr:x>0.9951</cdr:x>
      <cdr:y>0.16327</cdr:y>
    </cdr:to>
    <cdr:sp macro="" textlink="">
      <cdr:nvSpPr>
        <cdr:cNvPr id="2" name="1 CuadroTexto"/>
        <cdr:cNvSpPr txBox="1"/>
      </cdr:nvSpPr>
      <cdr:spPr>
        <a:xfrm xmlns:a="http://schemas.openxmlformats.org/drawingml/2006/main">
          <a:off x="0" y="89647"/>
          <a:ext cx="4549588" cy="35859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s-AR" sz="1100" b="1" u="sng"/>
            <a:t>HORARIO</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1FFC03D4-F216-4BE3-903F-395489CAB264}" type="datetimeFigureOut">
              <a:rPr lang="es-AR" smtClean="0"/>
              <a:t>01/08/2013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752B01BB-4FB2-441D-B82A-661AD4C8715C}" type="slidenum">
              <a:rPr lang="es-AR" smtClean="0"/>
              <a:t>‹Nº›</a:t>
            </a:fld>
            <a:endParaRPr lang="es-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FFC03D4-F216-4BE3-903F-395489CAB264}" type="datetimeFigureOut">
              <a:rPr lang="es-AR" smtClean="0"/>
              <a:t>01/08/2013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752B01BB-4FB2-441D-B82A-661AD4C8715C}" type="slidenum">
              <a:rPr lang="es-AR" smtClean="0"/>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1FFC03D4-F216-4BE3-903F-395489CAB264}" type="datetimeFigureOut">
              <a:rPr lang="es-AR" smtClean="0"/>
              <a:t>01/08/2013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752B01BB-4FB2-441D-B82A-661AD4C8715C}" type="slidenum">
              <a:rPr lang="es-AR" smtClean="0"/>
              <a:t>‹Nº›</a:t>
            </a:fld>
            <a:endParaRPr 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FFC03D4-F216-4BE3-903F-395489CAB264}" type="datetimeFigureOut">
              <a:rPr lang="es-AR" smtClean="0"/>
              <a:t>01/08/2013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752B01BB-4FB2-441D-B82A-661AD4C8715C}" type="slidenum">
              <a:rPr lang="es-AR" smtClean="0"/>
              <a:t>‹Nº›</a:t>
            </a:fld>
            <a:endParaRPr 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mtClean="0"/>
              <a:t>Haga clic para modificar el estilo de título del patrón</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s-ES" smtClean="0"/>
              <a:t>Haga clic para modificar el estilo de texto del patrón</a:t>
            </a:r>
          </a:p>
        </p:txBody>
      </p:sp>
      <p:sp>
        <p:nvSpPr>
          <p:cNvPr id="4" name="Date Placeholder 3"/>
          <p:cNvSpPr>
            <a:spLocks noGrp="1"/>
          </p:cNvSpPr>
          <p:nvPr>
            <p:ph type="dt" sz="half" idx="10"/>
          </p:nvPr>
        </p:nvSpPr>
        <p:spPr/>
        <p:txBody>
          <a:bodyPr/>
          <a:lstStyle/>
          <a:p>
            <a:fld id="{1FFC03D4-F216-4BE3-903F-395489CAB264}" type="datetimeFigureOut">
              <a:rPr lang="es-AR" smtClean="0"/>
              <a:t>01/08/2013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752B01BB-4FB2-441D-B82A-661AD4C8715C}" type="slidenum">
              <a:rPr lang="es-AR" smtClean="0"/>
              <a:t>‹Nº›</a:t>
            </a:fld>
            <a:endParaRPr lang="es-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1FFC03D4-F216-4BE3-903F-395489CAB264}" type="datetimeFigureOut">
              <a:rPr lang="es-AR" smtClean="0"/>
              <a:t>01/08/2013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752B01BB-4FB2-441D-B82A-661AD4C8715C}" type="slidenum">
              <a:rPr lang="es-AR" smtClean="0"/>
              <a:t>‹Nº›</a:t>
            </a:fld>
            <a:endParaRPr lang="es-AR"/>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s-ES" smtClean="0"/>
              <a:t>Haga clic para modificar el estilo de texto del patrón</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s-ES" smtClean="0"/>
              <a:t>Haga clic para modificar el estilo de texto del patrón</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1FFC03D4-F216-4BE3-903F-395489CAB264}" type="datetimeFigureOut">
              <a:rPr lang="es-AR" smtClean="0"/>
              <a:t>01/08/2013</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752B01BB-4FB2-441D-B82A-661AD4C8715C}" type="slidenum">
              <a:rPr lang="es-AR" smtClean="0"/>
              <a:t>‹Nº›</a:t>
            </a:fld>
            <a:endParaRPr lang="es-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1FFC03D4-F216-4BE3-903F-395489CAB264}" type="datetimeFigureOut">
              <a:rPr lang="es-AR" smtClean="0"/>
              <a:t>01/08/2013</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752B01BB-4FB2-441D-B82A-661AD4C8715C}" type="slidenum">
              <a:rPr lang="es-AR" smtClean="0"/>
              <a:t>‹Nº›</a:t>
            </a:fld>
            <a:endParaRPr 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FC03D4-F216-4BE3-903F-395489CAB264}" type="datetimeFigureOut">
              <a:rPr lang="es-AR" smtClean="0"/>
              <a:t>01/08/2013</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752B01BB-4FB2-441D-B82A-661AD4C8715C}" type="slidenum">
              <a:rPr lang="es-AR" smtClean="0"/>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mtClean="0"/>
              <a:t>Haga clic para modificar el estilo de título del patrón</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s-ES" smtClean="0"/>
              <a:t>Haga clic para modificar el estilo de texto del patrón</a:t>
            </a:r>
          </a:p>
        </p:txBody>
      </p:sp>
      <p:sp>
        <p:nvSpPr>
          <p:cNvPr id="5" name="Date Placeholder 4"/>
          <p:cNvSpPr>
            <a:spLocks noGrp="1"/>
          </p:cNvSpPr>
          <p:nvPr>
            <p:ph type="dt" sz="half" idx="10"/>
          </p:nvPr>
        </p:nvSpPr>
        <p:spPr/>
        <p:txBody>
          <a:bodyPr/>
          <a:lstStyle/>
          <a:p>
            <a:fld id="{1FFC03D4-F216-4BE3-903F-395489CAB264}" type="datetimeFigureOut">
              <a:rPr lang="es-AR" smtClean="0"/>
              <a:t>01/08/2013</a:t>
            </a:fld>
            <a:endParaRPr lang="es-AR"/>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s-A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752B01BB-4FB2-441D-B82A-661AD4C8715C}" type="slidenum">
              <a:rPr lang="es-AR" smtClean="0"/>
              <a:t>‹Nº›</a:t>
            </a:fld>
            <a:endParaRPr lang="es-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s-ES" smtClean="0"/>
              <a:t>Haga clic en el icono para agregar una imagen</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FFC03D4-F216-4BE3-903F-395489CAB264}" type="datetimeFigureOut">
              <a:rPr lang="es-AR" smtClean="0"/>
              <a:t>01/08/2013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752B01BB-4FB2-441D-B82A-661AD4C8715C}" type="slidenum">
              <a:rPr lang="es-AR" smtClean="0"/>
              <a:t>‹Nº›</a:t>
            </a:fld>
            <a:endParaRPr lang="es-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1FFC03D4-F216-4BE3-903F-395489CAB264}" type="datetimeFigureOut">
              <a:rPr lang="es-AR" smtClean="0"/>
              <a:t>01/08/2013</a:t>
            </a:fld>
            <a:endParaRPr lang="es-AR"/>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s-AR"/>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752B01BB-4FB2-441D-B82A-661AD4C8715C}" type="slidenum">
              <a:rPr lang="es-AR" smtClean="0"/>
              <a:t>‹Nº›</a:t>
            </a:fld>
            <a:endParaRPr lang="es-A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60648"/>
            <a:ext cx="1646200" cy="1621850"/>
          </a:xfrm>
          <a:prstGeom prst="rect">
            <a:avLst/>
          </a:prstGeom>
        </p:spPr>
      </p:pic>
      <p:sp>
        <p:nvSpPr>
          <p:cNvPr id="2" name="1 Título"/>
          <p:cNvSpPr>
            <a:spLocks noGrp="1"/>
          </p:cNvSpPr>
          <p:nvPr>
            <p:ph type="ctrTitle"/>
          </p:nvPr>
        </p:nvSpPr>
        <p:spPr/>
        <p:txBody>
          <a:bodyPr/>
          <a:lstStyle/>
          <a:p>
            <a:r>
              <a:rPr lang="es-AR" dirty="0" smtClean="0"/>
              <a:t>ESTADISTICAS 2012</a:t>
            </a:r>
            <a:endParaRPr lang="es-AR" dirty="0"/>
          </a:p>
        </p:txBody>
      </p:sp>
      <p:sp>
        <p:nvSpPr>
          <p:cNvPr id="3" name="2 Subtítulo"/>
          <p:cNvSpPr>
            <a:spLocks noGrp="1"/>
          </p:cNvSpPr>
          <p:nvPr>
            <p:ph type="subTitle" idx="1"/>
          </p:nvPr>
        </p:nvSpPr>
        <p:spPr/>
        <p:txBody>
          <a:bodyPr/>
          <a:lstStyle/>
          <a:p>
            <a:r>
              <a:rPr lang="es-AR" dirty="0" smtClean="0"/>
              <a:t>DIRECCIÓN PROVINCIAL DE PROTECCION CIVIL</a:t>
            </a:r>
            <a:endParaRPr lang="es-AR" dirty="0"/>
          </a:p>
        </p:txBody>
      </p:sp>
    </p:spTree>
    <p:extLst>
      <p:ext uri="{BB962C8B-B14F-4D97-AF65-F5344CB8AC3E}">
        <p14:creationId xmlns:p14="http://schemas.microsoft.com/office/powerpoint/2010/main" val="480624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DATOS FINALES</a:t>
            </a:r>
            <a:endParaRPr lang="es-AR" dirty="0"/>
          </a:p>
        </p:txBody>
      </p:sp>
      <p:sp>
        <p:nvSpPr>
          <p:cNvPr id="3" name="2 Marcador de contenido"/>
          <p:cNvSpPr>
            <a:spLocks noGrp="1"/>
          </p:cNvSpPr>
          <p:nvPr>
            <p:ph idx="1"/>
          </p:nvPr>
        </p:nvSpPr>
        <p:spPr>
          <a:xfrm>
            <a:off x="467544" y="1196752"/>
            <a:ext cx="8229600" cy="604664"/>
          </a:xfrm>
        </p:spPr>
        <p:txBody>
          <a:bodyPr/>
          <a:lstStyle/>
          <a:p>
            <a:r>
              <a:rPr lang="es-AR" dirty="0" smtClean="0"/>
              <a:t>Incidentes en los tramos de las rutas:</a:t>
            </a:r>
            <a:endParaRPr lang="es-AR" dirty="0"/>
          </a:p>
        </p:txBody>
      </p:sp>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graphicFrame>
        <p:nvGraphicFramePr>
          <p:cNvPr id="7" name="6 Tabla"/>
          <p:cNvGraphicFramePr>
            <a:graphicFrameLocks noGrp="1"/>
          </p:cNvGraphicFramePr>
          <p:nvPr>
            <p:extLst>
              <p:ext uri="{D42A27DB-BD31-4B8C-83A1-F6EECF244321}">
                <p14:modId xmlns:p14="http://schemas.microsoft.com/office/powerpoint/2010/main" val="47216633"/>
              </p:ext>
            </p:extLst>
          </p:nvPr>
        </p:nvGraphicFramePr>
        <p:xfrm>
          <a:off x="323529" y="1700809"/>
          <a:ext cx="3024336" cy="4536506"/>
        </p:xfrm>
        <a:graphic>
          <a:graphicData uri="http://schemas.openxmlformats.org/drawingml/2006/table">
            <a:tbl>
              <a:tblPr>
                <a:tableStyleId>{5C22544A-7EE6-4342-B048-85BDC9FD1C3A}</a:tableStyleId>
              </a:tblPr>
              <a:tblGrid>
                <a:gridCol w="602550"/>
                <a:gridCol w="1054462"/>
                <a:gridCol w="903824"/>
                <a:gridCol w="463500"/>
              </a:tblGrid>
              <a:tr h="106785">
                <a:tc gridSpan="3">
                  <a:txBody>
                    <a:bodyPr/>
                    <a:lstStyle/>
                    <a:p>
                      <a:pPr algn="ctr" fontAlgn="b"/>
                      <a:r>
                        <a:rPr lang="es-AR" sz="500" u="none" strike="noStrike" dirty="0">
                          <a:effectLst/>
                        </a:rPr>
                        <a:t>Tramo de la ruta</a:t>
                      </a:r>
                      <a:endParaRPr lang="es-AR" sz="500" b="0" i="0" u="none" strike="noStrike" dirty="0">
                        <a:solidFill>
                          <a:srgbClr val="000000"/>
                        </a:solidFill>
                        <a:effectLst/>
                        <a:latin typeface="Calibri"/>
                      </a:endParaRPr>
                    </a:p>
                  </a:txBody>
                  <a:tcPr marL="4238" marR="4238" marT="4238" marB="0" anchor="b"/>
                </a:tc>
                <a:tc hMerge="1">
                  <a:txBody>
                    <a:bodyPr/>
                    <a:lstStyle/>
                    <a:p>
                      <a:endParaRPr lang="es-AR"/>
                    </a:p>
                  </a:txBody>
                  <a:tcPr/>
                </a:tc>
                <a:tc hMerge="1">
                  <a:txBody>
                    <a:bodyPr/>
                    <a:lstStyle/>
                    <a:p>
                      <a:endParaRPr lang="es-AR"/>
                    </a:p>
                  </a:txBody>
                  <a:tcPr/>
                </a:tc>
                <a:tc>
                  <a:txBody>
                    <a:bodyPr/>
                    <a:lstStyle/>
                    <a:p>
                      <a:pPr algn="ctr" fontAlgn="b"/>
                      <a:r>
                        <a:rPr lang="es-AR" sz="500" u="none" strike="noStrike">
                          <a:effectLst/>
                        </a:rPr>
                        <a:t>Total</a:t>
                      </a:r>
                      <a:endParaRPr lang="es-AR" sz="500" b="0" i="0" u="none" strike="noStrike">
                        <a:solidFill>
                          <a:srgbClr val="000000"/>
                        </a:solidFill>
                        <a:effectLst/>
                        <a:latin typeface="Calibri"/>
                      </a:endParaRPr>
                    </a:p>
                  </a:txBody>
                  <a:tcPr marL="4238" marR="4238" marT="4238" marB="0" anchor="b"/>
                </a:tc>
              </a:tr>
              <a:tr h="106785">
                <a:tc rowSpan="2">
                  <a:txBody>
                    <a:bodyPr/>
                    <a:lstStyle/>
                    <a:p>
                      <a:pPr algn="ctr" fontAlgn="ctr"/>
                      <a:r>
                        <a:rPr lang="es-AR" sz="500" u="none" strike="noStrike">
                          <a:effectLst/>
                        </a:rPr>
                        <a:t>Tramo 1</a:t>
                      </a:r>
                      <a:endParaRPr lang="es-AR" sz="500" b="0" i="0" u="none" strike="noStrike">
                        <a:solidFill>
                          <a:srgbClr val="000000"/>
                        </a:solidFill>
                        <a:effectLst/>
                        <a:latin typeface="Calibri"/>
                      </a:endParaRPr>
                    </a:p>
                  </a:txBody>
                  <a:tcPr marL="4238" marR="4238" marT="4238" marB="0" anchor="ctr"/>
                </a:tc>
                <a:tc gridSpan="2">
                  <a:txBody>
                    <a:bodyPr/>
                    <a:lstStyle/>
                    <a:p>
                      <a:pPr algn="l" fontAlgn="b"/>
                      <a:r>
                        <a:rPr lang="es-AR" sz="500" u="none" strike="noStrike">
                          <a:effectLst/>
                        </a:rPr>
                        <a:t>Inicio: Ingreso a la ciudad de Ushuaia km 3049</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rowSpan="2">
                  <a:txBody>
                    <a:bodyPr/>
                    <a:lstStyle/>
                    <a:p>
                      <a:pPr algn="ctr" fontAlgn="b"/>
                      <a:r>
                        <a:rPr lang="es-AR" sz="500" u="none" strike="noStrike">
                          <a:effectLst/>
                        </a:rPr>
                        <a:t>38</a:t>
                      </a:r>
                      <a:endParaRPr lang="es-AR" sz="500" b="0" i="0" u="none" strike="noStrike">
                        <a:solidFill>
                          <a:srgbClr val="000000"/>
                        </a:solidFill>
                        <a:effectLst/>
                        <a:latin typeface="Calibri"/>
                      </a:endParaRPr>
                    </a:p>
                  </a:txBody>
                  <a:tcPr marL="4238" marR="4238" marT="4238" marB="0" anchor="b"/>
                </a:tc>
              </a:tr>
              <a:tr h="106785">
                <a:tc vMerge="1">
                  <a:txBody>
                    <a:bodyPr/>
                    <a:lstStyle/>
                    <a:p>
                      <a:endParaRPr lang="es-AR"/>
                    </a:p>
                  </a:txBody>
                  <a:tcPr/>
                </a:tc>
                <a:tc gridSpan="2">
                  <a:txBody>
                    <a:bodyPr/>
                    <a:lstStyle/>
                    <a:p>
                      <a:pPr algn="l" fontAlgn="b"/>
                      <a:r>
                        <a:rPr lang="es-AR" sz="500" u="none" strike="noStrike">
                          <a:effectLst/>
                        </a:rPr>
                        <a:t>Fin: Acceso al Cerro Castor Km 3029</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vMerge="1">
                  <a:txBody>
                    <a:bodyPr/>
                    <a:lstStyle/>
                    <a:p>
                      <a:endParaRPr lang="es-AR"/>
                    </a:p>
                  </a:txBody>
                  <a:tcPr/>
                </a:tc>
              </a:tr>
              <a:tr h="106785">
                <a:tc rowSpan="2">
                  <a:txBody>
                    <a:bodyPr/>
                    <a:lstStyle/>
                    <a:p>
                      <a:pPr algn="ctr" fontAlgn="ctr"/>
                      <a:r>
                        <a:rPr lang="es-AR" sz="500" u="none" strike="noStrike">
                          <a:effectLst/>
                        </a:rPr>
                        <a:t>Tramo 2</a:t>
                      </a:r>
                      <a:endParaRPr lang="es-AR" sz="500" b="0" i="0" u="none" strike="noStrike">
                        <a:solidFill>
                          <a:srgbClr val="000000"/>
                        </a:solidFill>
                        <a:effectLst/>
                        <a:latin typeface="Calibri"/>
                      </a:endParaRPr>
                    </a:p>
                  </a:txBody>
                  <a:tcPr marL="4238" marR="4238" marT="4238" marB="0" anchor="ctr"/>
                </a:tc>
                <a:tc gridSpan="2">
                  <a:txBody>
                    <a:bodyPr/>
                    <a:lstStyle/>
                    <a:p>
                      <a:pPr algn="l" fontAlgn="b"/>
                      <a:r>
                        <a:rPr lang="es-AR" sz="500" u="none" strike="noStrike">
                          <a:effectLst/>
                        </a:rPr>
                        <a:t>Inicio: Acceso al Cerro Castor km 3029</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rowSpan="2">
                  <a:txBody>
                    <a:bodyPr/>
                    <a:lstStyle/>
                    <a:p>
                      <a:pPr algn="ctr" fontAlgn="b"/>
                      <a:r>
                        <a:rPr lang="es-AR" sz="500" u="none" strike="noStrike">
                          <a:effectLst/>
                        </a:rPr>
                        <a:t>18</a:t>
                      </a:r>
                      <a:endParaRPr lang="es-AR" sz="500" b="0" i="0" u="none" strike="noStrike">
                        <a:solidFill>
                          <a:srgbClr val="000000"/>
                        </a:solidFill>
                        <a:effectLst/>
                        <a:latin typeface="Calibri"/>
                      </a:endParaRPr>
                    </a:p>
                  </a:txBody>
                  <a:tcPr marL="4238" marR="4238" marT="4238" marB="0" anchor="b"/>
                </a:tc>
              </a:tr>
              <a:tr h="106785">
                <a:tc vMerge="1">
                  <a:txBody>
                    <a:bodyPr/>
                    <a:lstStyle/>
                    <a:p>
                      <a:endParaRPr lang="es-AR"/>
                    </a:p>
                  </a:txBody>
                  <a:tcPr/>
                </a:tc>
                <a:tc gridSpan="2">
                  <a:txBody>
                    <a:bodyPr/>
                    <a:lstStyle/>
                    <a:p>
                      <a:pPr algn="l" fontAlgn="b"/>
                      <a:r>
                        <a:rPr lang="es-AR" sz="500" u="none" strike="noStrike">
                          <a:effectLst/>
                        </a:rPr>
                        <a:t>Fin: Acceso Rancho Hambre km 3017</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vMerge="1">
                  <a:txBody>
                    <a:bodyPr/>
                    <a:lstStyle/>
                    <a:p>
                      <a:endParaRPr lang="es-AR"/>
                    </a:p>
                  </a:txBody>
                  <a:tcPr/>
                </a:tc>
              </a:tr>
              <a:tr h="106785">
                <a:tc rowSpan="2">
                  <a:txBody>
                    <a:bodyPr/>
                    <a:lstStyle/>
                    <a:p>
                      <a:pPr algn="ctr" fontAlgn="ctr"/>
                      <a:r>
                        <a:rPr lang="es-AR" sz="500" u="none" strike="noStrike" dirty="0">
                          <a:effectLst/>
                        </a:rPr>
                        <a:t>Tramo 3</a:t>
                      </a:r>
                      <a:endParaRPr lang="es-AR" sz="500" b="0" i="0" u="none" strike="noStrike" dirty="0">
                        <a:solidFill>
                          <a:srgbClr val="000000"/>
                        </a:solidFill>
                        <a:effectLst/>
                        <a:latin typeface="Calibri"/>
                      </a:endParaRPr>
                    </a:p>
                  </a:txBody>
                  <a:tcPr marL="4238" marR="4238" marT="4238" marB="0" anchor="ctr"/>
                </a:tc>
                <a:tc gridSpan="2">
                  <a:txBody>
                    <a:bodyPr/>
                    <a:lstStyle/>
                    <a:p>
                      <a:pPr algn="l" fontAlgn="b"/>
                      <a:r>
                        <a:rPr lang="es-AR" sz="500" u="none" strike="noStrike">
                          <a:effectLst/>
                        </a:rPr>
                        <a:t>Inicio: Acceso Rancho Hambre km 3017</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rowSpan="2">
                  <a:txBody>
                    <a:bodyPr/>
                    <a:lstStyle/>
                    <a:p>
                      <a:pPr algn="ctr" fontAlgn="b"/>
                      <a:r>
                        <a:rPr lang="es-AR" sz="500" u="none" strike="noStrike">
                          <a:effectLst/>
                        </a:rPr>
                        <a:t>35</a:t>
                      </a:r>
                      <a:endParaRPr lang="es-AR" sz="500" b="0" i="0" u="none" strike="noStrike">
                        <a:solidFill>
                          <a:srgbClr val="000000"/>
                        </a:solidFill>
                        <a:effectLst/>
                        <a:latin typeface="Calibri"/>
                      </a:endParaRPr>
                    </a:p>
                  </a:txBody>
                  <a:tcPr marL="4238" marR="4238" marT="4238" marB="0" anchor="b"/>
                </a:tc>
              </a:tr>
              <a:tr h="118168">
                <a:tc vMerge="1">
                  <a:txBody>
                    <a:bodyPr/>
                    <a:lstStyle/>
                    <a:p>
                      <a:endParaRPr lang="es-AR"/>
                    </a:p>
                  </a:txBody>
                  <a:tcPr/>
                </a:tc>
                <a:tc gridSpan="2">
                  <a:txBody>
                    <a:bodyPr/>
                    <a:lstStyle/>
                    <a:p>
                      <a:pPr algn="l" fontAlgn="b"/>
                      <a:r>
                        <a:rPr lang="es-AR" sz="500" u="none" strike="noStrike" dirty="0">
                          <a:effectLst/>
                        </a:rPr>
                        <a:t>Fin: Acceso al mirador del Lago Escondido km 3008</a:t>
                      </a:r>
                      <a:endParaRPr lang="es-AR" sz="500" b="0" i="0" u="none" strike="noStrike" dirty="0">
                        <a:solidFill>
                          <a:srgbClr val="000000"/>
                        </a:solidFill>
                        <a:effectLst/>
                        <a:latin typeface="Calibri"/>
                      </a:endParaRPr>
                    </a:p>
                  </a:txBody>
                  <a:tcPr marL="4238" marR="4238" marT="4238" marB="0" anchor="b"/>
                </a:tc>
                <a:tc hMerge="1">
                  <a:txBody>
                    <a:bodyPr/>
                    <a:lstStyle/>
                    <a:p>
                      <a:endParaRPr lang="es-AR"/>
                    </a:p>
                  </a:txBody>
                  <a:tcPr/>
                </a:tc>
                <a:tc vMerge="1">
                  <a:txBody>
                    <a:bodyPr/>
                    <a:lstStyle/>
                    <a:p>
                      <a:endParaRPr lang="es-AR"/>
                    </a:p>
                  </a:txBody>
                  <a:tcPr/>
                </a:tc>
              </a:tr>
              <a:tr h="117658">
                <a:tc rowSpan="2">
                  <a:txBody>
                    <a:bodyPr/>
                    <a:lstStyle/>
                    <a:p>
                      <a:pPr algn="ctr" fontAlgn="ctr"/>
                      <a:r>
                        <a:rPr lang="es-AR" sz="500" u="none" strike="noStrike" dirty="0">
                          <a:effectLst/>
                        </a:rPr>
                        <a:t>Tramo 4</a:t>
                      </a:r>
                      <a:endParaRPr lang="es-AR" sz="500" b="0" i="0" u="none" strike="noStrike" dirty="0">
                        <a:solidFill>
                          <a:srgbClr val="000000"/>
                        </a:solidFill>
                        <a:effectLst/>
                        <a:latin typeface="Calibri"/>
                      </a:endParaRPr>
                    </a:p>
                  </a:txBody>
                  <a:tcPr marL="4238" marR="4238" marT="4238" marB="0" anchor="ctr"/>
                </a:tc>
                <a:tc gridSpan="2">
                  <a:txBody>
                    <a:bodyPr/>
                    <a:lstStyle/>
                    <a:p>
                      <a:pPr algn="l" fontAlgn="b"/>
                      <a:r>
                        <a:rPr lang="es-AR" sz="500" u="none" strike="noStrike" dirty="0" smtClean="0">
                          <a:effectLst/>
                        </a:rPr>
                        <a:t>Inicio</a:t>
                      </a:r>
                      <a:r>
                        <a:rPr lang="es-AR" sz="500" u="none" strike="noStrike" dirty="0">
                          <a:effectLst/>
                        </a:rPr>
                        <a:t>: Acceso al mirador del Lago Escondido km 3008</a:t>
                      </a:r>
                      <a:endParaRPr lang="es-AR" sz="500" b="0" i="0" u="none" strike="noStrike" dirty="0">
                        <a:solidFill>
                          <a:srgbClr val="000000"/>
                        </a:solidFill>
                        <a:effectLst/>
                        <a:latin typeface="Calibri"/>
                      </a:endParaRPr>
                    </a:p>
                  </a:txBody>
                  <a:tcPr marL="4238" marR="4238" marT="4238" marB="0" anchor="b"/>
                </a:tc>
                <a:tc hMerge="1">
                  <a:txBody>
                    <a:bodyPr/>
                    <a:lstStyle/>
                    <a:p>
                      <a:endParaRPr lang="es-AR"/>
                    </a:p>
                  </a:txBody>
                  <a:tcPr/>
                </a:tc>
                <a:tc rowSpan="2">
                  <a:txBody>
                    <a:bodyPr/>
                    <a:lstStyle/>
                    <a:p>
                      <a:pPr algn="ctr" fontAlgn="b"/>
                      <a:r>
                        <a:rPr lang="es-AR" sz="500" u="none" strike="noStrike">
                          <a:effectLst/>
                        </a:rPr>
                        <a:t>30</a:t>
                      </a:r>
                      <a:endParaRPr lang="es-AR" sz="500" b="0" i="0" u="none" strike="noStrike">
                        <a:solidFill>
                          <a:srgbClr val="000000"/>
                        </a:solidFill>
                        <a:effectLst/>
                        <a:latin typeface="Calibri"/>
                      </a:endParaRPr>
                    </a:p>
                  </a:txBody>
                  <a:tcPr marL="4238" marR="4238" marT="4238" marB="0" anchor="b"/>
                </a:tc>
              </a:tr>
              <a:tr h="89307">
                <a:tc vMerge="1">
                  <a:txBody>
                    <a:bodyPr/>
                    <a:lstStyle/>
                    <a:p>
                      <a:endParaRPr lang="es-AR"/>
                    </a:p>
                  </a:txBody>
                  <a:tcPr/>
                </a:tc>
                <a:tc gridSpan="2">
                  <a:txBody>
                    <a:bodyPr/>
                    <a:lstStyle/>
                    <a:p>
                      <a:pPr algn="l" fontAlgn="b"/>
                      <a:r>
                        <a:rPr lang="es-AR" sz="500" u="none" strike="noStrike" dirty="0">
                          <a:effectLst/>
                        </a:rPr>
                        <a:t>Fin: Curva la Herradura km 3006</a:t>
                      </a:r>
                      <a:endParaRPr lang="es-AR" sz="500" b="0" i="0" u="none" strike="noStrike" dirty="0">
                        <a:solidFill>
                          <a:srgbClr val="000000"/>
                        </a:solidFill>
                        <a:effectLst/>
                        <a:latin typeface="Calibri"/>
                      </a:endParaRPr>
                    </a:p>
                  </a:txBody>
                  <a:tcPr marL="4238" marR="4238" marT="4238" marB="0" anchor="b"/>
                </a:tc>
                <a:tc hMerge="1">
                  <a:txBody>
                    <a:bodyPr/>
                    <a:lstStyle/>
                    <a:p>
                      <a:endParaRPr lang="es-AR"/>
                    </a:p>
                  </a:txBody>
                  <a:tcPr/>
                </a:tc>
                <a:tc vMerge="1">
                  <a:txBody>
                    <a:bodyPr/>
                    <a:lstStyle/>
                    <a:p>
                      <a:endParaRPr lang="es-AR"/>
                    </a:p>
                  </a:txBody>
                  <a:tcPr/>
                </a:tc>
              </a:tr>
              <a:tr h="106785">
                <a:tc rowSpan="2">
                  <a:txBody>
                    <a:bodyPr/>
                    <a:lstStyle/>
                    <a:p>
                      <a:pPr algn="ctr" fontAlgn="ctr"/>
                      <a:r>
                        <a:rPr lang="es-AR" sz="500" u="none" strike="noStrike" dirty="0">
                          <a:effectLst/>
                        </a:rPr>
                        <a:t>Tramo 5</a:t>
                      </a:r>
                      <a:endParaRPr lang="es-AR" sz="500" b="0" i="0" u="none" strike="noStrike" dirty="0">
                        <a:solidFill>
                          <a:srgbClr val="000000"/>
                        </a:solidFill>
                        <a:effectLst/>
                        <a:latin typeface="Calibri"/>
                      </a:endParaRPr>
                    </a:p>
                  </a:txBody>
                  <a:tcPr marL="4238" marR="4238" marT="4238" marB="0" anchor="ctr"/>
                </a:tc>
                <a:tc gridSpan="2">
                  <a:txBody>
                    <a:bodyPr/>
                    <a:lstStyle/>
                    <a:p>
                      <a:pPr algn="l" fontAlgn="b"/>
                      <a:r>
                        <a:rPr lang="es-AR" sz="500" u="none" strike="noStrike" dirty="0">
                          <a:effectLst/>
                        </a:rPr>
                        <a:t>Inicio: Curva la Herradura km 3006</a:t>
                      </a:r>
                      <a:endParaRPr lang="es-AR" sz="500" b="0" i="0" u="none" strike="noStrike" dirty="0">
                        <a:solidFill>
                          <a:srgbClr val="000000"/>
                        </a:solidFill>
                        <a:effectLst/>
                        <a:latin typeface="Calibri"/>
                      </a:endParaRPr>
                    </a:p>
                  </a:txBody>
                  <a:tcPr marL="4238" marR="4238" marT="4238" marB="0" anchor="b"/>
                </a:tc>
                <a:tc hMerge="1">
                  <a:txBody>
                    <a:bodyPr/>
                    <a:lstStyle/>
                    <a:p>
                      <a:endParaRPr lang="es-AR"/>
                    </a:p>
                  </a:txBody>
                  <a:tcPr/>
                </a:tc>
                <a:tc rowSpan="2">
                  <a:txBody>
                    <a:bodyPr/>
                    <a:lstStyle/>
                    <a:p>
                      <a:pPr algn="ctr" fontAlgn="b"/>
                      <a:r>
                        <a:rPr lang="es-AR" sz="500" u="none" strike="noStrike">
                          <a:effectLst/>
                        </a:rPr>
                        <a:t>10</a:t>
                      </a:r>
                      <a:endParaRPr lang="es-AR" sz="500" b="0" i="0" u="none" strike="noStrike">
                        <a:solidFill>
                          <a:srgbClr val="000000"/>
                        </a:solidFill>
                        <a:effectLst/>
                        <a:latin typeface="Calibri"/>
                      </a:endParaRPr>
                    </a:p>
                  </a:txBody>
                  <a:tcPr marL="4238" marR="4238" marT="4238" marB="0" anchor="b"/>
                </a:tc>
              </a:tr>
              <a:tr h="106785">
                <a:tc vMerge="1">
                  <a:txBody>
                    <a:bodyPr/>
                    <a:lstStyle/>
                    <a:p>
                      <a:endParaRPr lang="es-AR"/>
                    </a:p>
                  </a:txBody>
                  <a:tcPr/>
                </a:tc>
                <a:tc gridSpan="2">
                  <a:txBody>
                    <a:bodyPr/>
                    <a:lstStyle/>
                    <a:p>
                      <a:pPr algn="l" fontAlgn="b"/>
                      <a:r>
                        <a:rPr lang="es-AR" sz="500" u="none" strike="noStrike" dirty="0">
                          <a:effectLst/>
                        </a:rPr>
                        <a:t>Fin: Destacamento Hugo Galván km 2999</a:t>
                      </a:r>
                      <a:endParaRPr lang="es-AR" sz="500" b="0" i="0" u="none" strike="noStrike" dirty="0">
                        <a:solidFill>
                          <a:srgbClr val="000000"/>
                        </a:solidFill>
                        <a:effectLst/>
                        <a:latin typeface="Calibri"/>
                      </a:endParaRPr>
                    </a:p>
                  </a:txBody>
                  <a:tcPr marL="4238" marR="4238" marT="4238" marB="0" anchor="b"/>
                </a:tc>
                <a:tc hMerge="1">
                  <a:txBody>
                    <a:bodyPr/>
                    <a:lstStyle/>
                    <a:p>
                      <a:endParaRPr lang="es-AR"/>
                    </a:p>
                  </a:txBody>
                  <a:tcPr/>
                </a:tc>
                <a:tc vMerge="1">
                  <a:txBody>
                    <a:bodyPr/>
                    <a:lstStyle/>
                    <a:p>
                      <a:endParaRPr lang="es-AR"/>
                    </a:p>
                  </a:txBody>
                  <a:tcPr/>
                </a:tc>
              </a:tr>
              <a:tr h="106785">
                <a:tc rowSpan="2">
                  <a:txBody>
                    <a:bodyPr/>
                    <a:lstStyle/>
                    <a:p>
                      <a:pPr algn="ctr" fontAlgn="ctr"/>
                      <a:r>
                        <a:rPr lang="es-AR" sz="500" u="none" strike="noStrike">
                          <a:effectLst/>
                        </a:rPr>
                        <a:t>Tramo 6</a:t>
                      </a:r>
                      <a:endParaRPr lang="es-AR" sz="500" b="0" i="0" u="none" strike="noStrike">
                        <a:solidFill>
                          <a:srgbClr val="000000"/>
                        </a:solidFill>
                        <a:effectLst/>
                        <a:latin typeface="Calibri"/>
                      </a:endParaRPr>
                    </a:p>
                  </a:txBody>
                  <a:tcPr marL="4238" marR="4238" marT="4238" marB="0" anchor="ctr"/>
                </a:tc>
                <a:tc gridSpan="2">
                  <a:txBody>
                    <a:bodyPr/>
                    <a:lstStyle/>
                    <a:p>
                      <a:pPr algn="l" fontAlgn="b"/>
                      <a:r>
                        <a:rPr lang="es-AR" sz="500" u="none" strike="noStrike">
                          <a:effectLst/>
                        </a:rPr>
                        <a:t>inicio: Ruta Nacional Nº 3  entrada al bombilla</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rowSpan="2">
                  <a:txBody>
                    <a:bodyPr/>
                    <a:lstStyle/>
                    <a:p>
                      <a:pPr algn="ctr" fontAlgn="b"/>
                      <a:r>
                        <a:rPr lang="es-AR" sz="500" u="none" strike="noStrike">
                          <a:effectLst/>
                        </a:rPr>
                        <a:t>8</a:t>
                      </a:r>
                      <a:endParaRPr lang="es-AR" sz="500" b="0" i="0" u="none" strike="noStrike">
                        <a:solidFill>
                          <a:srgbClr val="000000"/>
                        </a:solidFill>
                        <a:effectLst/>
                        <a:latin typeface="Calibri"/>
                      </a:endParaRPr>
                    </a:p>
                  </a:txBody>
                  <a:tcPr marL="4238" marR="4238" marT="4238" marB="0" anchor="b"/>
                </a:tc>
              </a:tr>
              <a:tr h="106785">
                <a:tc vMerge="1">
                  <a:txBody>
                    <a:bodyPr/>
                    <a:lstStyle/>
                    <a:p>
                      <a:endParaRPr lang="es-AR"/>
                    </a:p>
                  </a:txBody>
                  <a:tcPr/>
                </a:tc>
                <a:tc gridSpan="2">
                  <a:txBody>
                    <a:bodyPr/>
                    <a:lstStyle/>
                    <a:p>
                      <a:pPr algn="l" fontAlgn="b"/>
                      <a:r>
                        <a:rPr lang="es-AR" sz="500" u="none" strike="noStrike">
                          <a:effectLst/>
                        </a:rPr>
                        <a:t>Fin: Laguna Bombilla</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vMerge="1">
                  <a:txBody>
                    <a:bodyPr/>
                    <a:lstStyle/>
                    <a:p>
                      <a:endParaRPr lang="es-AR"/>
                    </a:p>
                  </a:txBody>
                  <a:tcPr/>
                </a:tc>
              </a:tr>
              <a:tr h="106785">
                <a:tc rowSpan="2">
                  <a:txBody>
                    <a:bodyPr/>
                    <a:lstStyle/>
                    <a:p>
                      <a:pPr algn="ctr" fontAlgn="ctr"/>
                      <a:r>
                        <a:rPr lang="es-AR" sz="500" u="none" strike="noStrike">
                          <a:effectLst/>
                        </a:rPr>
                        <a:t>tramo 7</a:t>
                      </a:r>
                      <a:endParaRPr lang="es-AR" sz="500" b="0" i="0" u="none" strike="noStrike">
                        <a:solidFill>
                          <a:srgbClr val="000000"/>
                        </a:solidFill>
                        <a:effectLst/>
                        <a:latin typeface="Calibri"/>
                      </a:endParaRPr>
                    </a:p>
                  </a:txBody>
                  <a:tcPr marL="4238" marR="4238" marT="4238" marB="0" anchor="ctr"/>
                </a:tc>
                <a:tc gridSpan="2">
                  <a:txBody>
                    <a:bodyPr/>
                    <a:lstStyle/>
                    <a:p>
                      <a:pPr algn="l" fontAlgn="b"/>
                      <a:r>
                        <a:rPr lang="pt-BR" sz="500" u="none" strike="noStrike">
                          <a:effectLst/>
                        </a:rPr>
                        <a:t>Inicio: Destacamento Hugo Galván km 2999</a:t>
                      </a:r>
                      <a:endParaRPr lang="pt-BR" sz="500" b="0" i="0" u="none" strike="noStrike">
                        <a:solidFill>
                          <a:srgbClr val="000000"/>
                        </a:solidFill>
                        <a:effectLst/>
                        <a:latin typeface="Calibri"/>
                      </a:endParaRPr>
                    </a:p>
                  </a:txBody>
                  <a:tcPr marL="4238" marR="4238" marT="4238" marB="0" anchor="b"/>
                </a:tc>
                <a:tc hMerge="1">
                  <a:txBody>
                    <a:bodyPr/>
                    <a:lstStyle/>
                    <a:p>
                      <a:endParaRPr lang="es-AR"/>
                    </a:p>
                  </a:txBody>
                  <a:tcPr/>
                </a:tc>
                <a:tc rowSpan="2">
                  <a:txBody>
                    <a:bodyPr/>
                    <a:lstStyle/>
                    <a:p>
                      <a:pPr algn="ctr" fontAlgn="b"/>
                      <a:r>
                        <a:rPr lang="es-AR" sz="500" u="none" strike="noStrike">
                          <a:effectLst/>
                        </a:rPr>
                        <a:t>15</a:t>
                      </a:r>
                      <a:endParaRPr lang="es-AR" sz="500" b="0" i="0" u="none" strike="noStrike">
                        <a:solidFill>
                          <a:srgbClr val="000000"/>
                        </a:solidFill>
                        <a:effectLst/>
                        <a:latin typeface="Calibri"/>
                      </a:endParaRPr>
                    </a:p>
                  </a:txBody>
                  <a:tcPr marL="4238" marR="4238" marT="4238" marB="0" anchor="b"/>
                </a:tc>
              </a:tr>
              <a:tr h="106785">
                <a:tc vMerge="1">
                  <a:txBody>
                    <a:bodyPr/>
                    <a:lstStyle/>
                    <a:p>
                      <a:endParaRPr lang="es-AR"/>
                    </a:p>
                  </a:txBody>
                  <a:tcPr/>
                </a:tc>
                <a:tc gridSpan="2">
                  <a:txBody>
                    <a:bodyPr/>
                    <a:lstStyle/>
                    <a:p>
                      <a:pPr algn="l" fontAlgn="b"/>
                      <a:r>
                        <a:rPr lang="es-AR" sz="500" u="none" strike="noStrike">
                          <a:effectLst/>
                        </a:rPr>
                        <a:t>Fin: Rio Tuerto km 2977</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vMerge="1">
                  <a:txBody>
                    <a:bodyPr/>
                    <a:lstStyle/>
                    <a:p>
                      <a:endParaRPr lang="es-AR"/>
                    </a:p>
                  </a:txBody>
                  <a:tcPr/>
                </a:tc>
              </a:tr>
              <a:tr h="106785">
                <a:tc rowSpan="2">
                  <a:txBody>
                    <a:bodyPr/>
                    <a:lstStyle/>
                    <a:p>
                      <a:pPr algn="ctr" fontAlgn="ctr"/>
                      <a:r>
                        <a:rPr lang="es-AR" sz="500" u="none" strike="noStrike">
                          <a:effectLst/>
                        </a:rPr>
                        <a:t>Tramo 8</a:t>
                      </a:r>
                      <a:endParaRPr lang="es-AR" sz="500" b="0" i="0" u="none" strike="noStrike">
                        <a:solidFill>
                          <a:srgbClr val="000000"/>
                        </a:solidFill>
                        <a:effectLst/>
                        <a:latin typeface="Calibri"/>
                      </a:endParaRPr>
                    </a:p>
                  </a:txBody>
                  <a:tcPr marL="4238" marR="4238" marT="4238" marB="0" anchor="ctr"/>
                </a:tc>
                <a:tc gridSpan="2">
                  <a:txBody>
                    <a:bodyPr/>
                    <a:lstStyle/>
                    <a:p>
                      <a:pPr algn="l" fontAlgn="b"/>
                      <a:r>
                        <a:rPr lang="pt-BR" sz="500" u="none" strike="noStrike">
                          <a:effectLst/>
                        </a:rPr>
                        <a:t>inicio: Ruta Nacional Nº 3  entrada a as termas</a:t>
                      </a:r>
                      <a:endParaRPr lang="pt-BR" sz="500" b="0" i="0" u="none" strike="noStrike">
                        <a:solidFill>
                          <a:srgbClr val="000000"/>
                        </a:solidFill>
                        <a:effectLst/>
                        <a:latin typeface="Calibri"/>
                      </a:endParaRPr>
                    </a:p>
                  </a:txBody>
                  <a:tcPr marL="4238" marR="4238" marT="4238" marB="0" anchor="b"/>
                </a:tc>
                <a:tc hMerge="1">
                  <a:txBody>
                    <a:bodyPr/>
                    <a:lstStyle/>
                    <a:p>
                      <a:endParaRPr lang="es-AR"/>
                    </a:p>
                  </a:txBody>
                  <a:tcPr/>
                </a:tc>
                <a:tc rowSpan="2">
                  <a:txBody>
                    <a:bodyPr/>
                    <a:lstStyle/>
                    <a:p>
                      <a:pPr algn="ctr" fontAlgn="b"/>
                      <a:r>
                        <a:rPr lang="es-AR" sz="500" u="none" strike="noStrike">
                          <a:effectLst/>
                        </a:rPr>
                        <a:t>1</a:t>
                      </a:r>
                      <a:endParaRPr lang="es-AR" sz="500" b="0" i="0" u="none" strike="noStrike">
                        <a:solidFill>
                          <a:srgbClr val="000000"/>
                        </a:solidFill>
                        <a:effectLst/>
                        <a:latin typeface="Calibri"/>
                      </a:endParaRPr>
                    </a:p>
                  </a:txBody>
                  <a:tcPr marL="4238" marR="4238" marT="4238" marB="0" anchor="b"/>
                </a:tc>
              </a:tr>
              <a:tr h="106785">
                <a:tc vMerge="1">
                  <a:txBody>
                    <a:bodyPr/>
                    <a:lstStyle/>
                    <a:p>
                      <a:endParaRPr lang="es-AR"/>
                    </a:p>
                  </a:txBody>
                  <a:tcPr/>
                </a:tc>
                <a:tc gridSpan="2">
                  <a:txBody>
                    <a:bodyPr/>
                    <a:lstStyle/>
                    <a:p>
                      <a:pPr algn="l" fontAlgn="b"/>
                      <a:r>
                        <a:rPr lang="es-AR" sz="500" u="none" strike="noStrike">
                          <a:effectLst/>
                        </a:rPr>
                        <a:t>Fin: las Termas del rio Valdés</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vMerge="1">
                  <a:txBody>
                    <a:bodyPr/>
                    <a:lstStyle/>
                    <a:p>
                      <a:endParaRPr lang="es-AR"/>
                    </a:p>
                  </a:txBody>
                  <a:tcPr/>
                </a:tc>
              </a:tr>
              <a:tr h="106785">
                <a:tc rowSpan="2">
                  <a:txBody>
                    <a:bodyPr/>
                    <a:lstStyle/>
                    <a:p>
                      <a:pPr algn="ctr" fontAlgn="ctr"/>
                      <a:r>
                        <a:rPr lang="es-AR" sz="500" u="none" strike="noStrike">
                          <a:effectLst/>
                        </a:rPr>
                        <a:t>Tramo 9</a:t>
                      </a:r>
                      <a:endParaRPr lang="es-AR" sz="500" b="0" i="0" u="none" strike="noStrike">
                        <a:solidFill>
                          <a:srgbClr val="000000"/>
                        </a:solidFill>
                        <a:effectLst/>
                        <a:latin typeface="Calibri"/>
                      </a:endParaRPr>
                    </a:p>
                  </a:txBody>
                  <a:tcPr marL="4238" marR="4238" marT="4238" marB="0" anchor="ctr"/>
                </a:tc>
                <a:tc gridSpan="2">
                  <a:txBody>
                    <a:bodyPr/>
                    <a:lstStyle/>
                    <a:p>
                      <a:pPr algn="l" fontAlgn="b"/>
                      <a:r>
                        <a:rPr lang="pt-BR" sz="500" u="none" strike="noStrike">
                          <a:effectLst/>
                        </a:rPr>
                        <a:t>Inicio: Rio Tuerto Km 2977</a:t>
                      </a:r>
                      <a:endParaRPr lang="pt-BR" sz="500" b="0" i="0" u="none" strike="noStrike">
                        <a:solidFill>
                          <a:srgbClr val="000000"/>
                        </a:solidFill>
                        <a:effectLst/>
                        <a:latin typeface="Calibri"/>
                      </a:endParaRPr>
                    </a:p>
                  </a:txBody>
                  <a:tcPr marL="4238" marR="4238" marT="4238" marB="0" anchor="b"/>
                </a:tc>
                <a:tc hMerge="1">
                  <a:txBody>
                    <a:bodyPr/>
                    <a:lstStyle/>
                    <a:p>
                      <a:endParaRPr lang="es-AR"/>
                    </a:p>
                  </a:txBody>
                  <a:tcPr/>
                </a:tc>
                <a:tc rowSpan="2">
                  <a:txBody>
                    <a:bodyPr/>
                    <a:lstStyle/>
                    <a:p>
                      <a:pPr algn="ctr" fontAlgn="b"/>
                      <a:r>
                        <a:rPr lang="es-AR" sz="500" u="none" strike="noStrike">
                          <a:effectLst/>
                        </a:rPr>
                        <a:t>8</a:t>
                      </a:r>
                      <a:endParaRPr lang="es-AR" sz="500" b="0" i="0" u="none" strike="noStrike">
                        <a:solidFill>
                          <a:srgbClr val="000000"/>
                        </a:solidFill>
                        <a:effectLst/>
                        <a:latin typeface="Calibri"/>
                      </a:endParaRPr>
                    </a:p>
                  </a:txBody>
                  <a:tcPr marL="4238" marR="4238" marT="4238" marB="0" anchor="b"/>
                </a:tc>
              </a:tr>
              <a:tr h="106785">
                <a:tc vMerge="1">
                  <a:txBody>
                    <a:bodyPr/>
                    <a:lstStyle/>
                    <a:p>
                      <a:endParaRPr lang="es-AR"/>
                    </a:p>
                  </a:txBody>
                  <a:tcPr/>
                </a:tc>
                <a:tc gridSpan="2">
                  <a:txBody>
                    <a:bodyPr/>
                    <a:lstStyle/>
                    <a:p>
                      <a:pPr algn="l" fontAlgn="b"/>
                      <a:r>
                        <a:rPr lang="es-AR" sz="500" u="none" strike="noStrike">
                          <a:effectLst/>
                        </a:rPr>
                        <a:t>Fin: Tolhuin Km 2950</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vMerge="1">
                  <a:txBody>
                    <a:bodyPr/>
                    <a:lstStyle/>
                    <a:p>
                      <a:endParaRPr lang="es-AR"/>
                    </a:p>
                  </a:txBody>
                  <a:tcPr/>
                </a:tc>
              </a:tr>
              <a:tr h="106785">
                <a:tc rowSpan="2">
                  <a:txBody>
                    <a:bodyPr/>
                    <a:lstStyle/>
                    <a:p>
                      <a:pPr algn="ctr" fontAlgn="ctr"/>
                      <a:r>
                        <a:rPr lang="es-AR" sz="500" u="none" strike="noStrike">
                          <a:effectLst/>
                        </a:rPr>
                        <a:t>Tramo 10</a:t>
                      </a:r>
                      <a:endParaRPr lang="es-AR" sz="500" b="0" i="0" u="none" strike="noStrike">
                        <a:solidFill>
                          <a:srgbClr val="000000"/>
                        </a:solidFill>
                        <a:effectLst/>
                        <a:latin typeface="Calibri"/>
                      </a:endParaRPr>
                    </a:p>
                  </a:txBody>
                  <a:tcPr marL="4238" marR="4238" marT="4238" marB="0" anchor="ctr"/>
                </a:tc>
                <a:tc gridSpan="2">
                  <a:txBody>
                    <a:bodyPr/>
                    <a:lstStyle/>
                    <a:p>
                      <a:pPr algn="l" fontAlgn="b"/>
                      <a:r>
                        <a:rPr lang="es-AR" sz="500" u="none" strike="noStrike">
                          <a:effectLst/>
                        </a:rPr>
                        <a:t>Inicio: Tolhuin Km 2950</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rowSpan="2">
                  <a:txBody>
                    <a:bodyPr/>
                    <a:lstStyle/>
                    <a:p>
                      <a:pPr algn="ctr" fontAlgn="b"/>
                      <a:r>
                        <a:rPr lang="es-AR" sz="500" u="none" strike="noStrike">
                          <a:effectLst/>
                        </a:rPr>
                        <a:t>9</a:t>
                      </a:r>
                      <a:endParaRPr lang="es-AR" sz="500" b="0" i="0" u="none" strike="noStrike">
                        <a:solidFill>
                          <a:srgbClr val="000000"/>
                        </a:solidFill>
                        <a:effectLst/>
                        <a:latin typeface="Calibri"/>
                      </a:endParaRPr>
                    </a:p>
                  </a:txBody>
                  <a:tcPr marL="4238" marR="4238" marT="4238" marB="0" anchor="b"/>
                </a:tc>
              </a:tr>
              <a:tr h="106785">
                <a:tc vMerge="1">
                  <a:txBody>
                    <a:bodyPr/>
                    <a:lstStyle/>
                    <a:p>
                      <a:endParaRPr lang="es-AR"/>
                    </a:p>
                  </a:txBody>
                  <a:tcPr/>
                </a:tc>
                <a:tc gridSpan="2">
                  <a:txBody>
                    <a:bodyPr/>
                    <a:lstStyle/>
                    <a:p>
                      <a:pPr algn="l" fontAlgn="b"/>
                      <a:r>
                        <a:rPr lang="fr-FR" sz="500" u="none" strike="noStrike">
                          <a:effectLst/>
                        </a:rPr>
                        <a:t>Fin: Rio Ewan Sur km 2915</a:t>
                      </a:r>
                      <a:endParaRPr lang="fr-FR" sz="500" b="0" i="0" u="none" strike="noStrike">
                        <a:solidFill>
                          <a:srgbClr val="000000"/>
                        </a:solidFill>
                        <a:effectLst/>
                        <a:latin typeface="Calibri"/>
                      </a:endParaRPr>
                    </a:p>
                  </a:txBody>
                  <a:tcPr marL="4238" marR="4238" marT="4238" marB="0" anchor="b"/>
                </a:tc>
                <a:tc hMerge="1">
                  <a:txBody>
                    <a:bodyPr/>
                    <a:lstStyle/>
                    <a:p>
                      <a:endParaRPr lang="es-AR"/>
                    </a:p>
                  </a:txBody>
                  <a:tcPr/>
                </a:tc>
                <a:tc vMerge="1">
                  <a:txBody>
                    <a:bodyPr/>
                    <a:lstStyle/>
                    <a:p>
                      <a:endParaRPr lang="es-AR"/>
                    </a:p>
                  </a:txBody>
                  <a:tcPr/>
                </a:tc>
              </a:tr>
              <a:tr h="106785">
                <a:tc rowSpan="2">
                  <a:txBody>
                    <a:bodyPr/>
                    <a:lstStyle/>
                    <a:p>
                      <a:pPr algn="ctr" fontAlgn="ctr"/>
                      <a:r>
                        <a:rPr lang="es-AR" sz="500" u="none" strike="noStrike">
                          <a:effectLst/>
                        </a:rPr>
                        <a:t>Tramo 11</a:t>
                      </a:r>
                      <a:endParaRPr lang="es-AR" sz="500" b="0" i="0" u="none" strike="noStrike">
                        <a:solidFill>
                          <a:srgbClr val="000000"/>
                        </a:solidFill>
                        <a:effectLst/>
                        <a:latin typeface="Calibri"/>
                      </a:endParaRPr>
                    </a:p>
                  </a:txBody>
                  <a:tcPr marL="4238" marR="4238" marT="4238" marB="0" anchor="ctr"/>
                </a:tc>
                <a:tc gridSpan="2">
                  <a:txBody>
                    <a:bodyPr/>
                    <a:lstStyle/>
                    <a:p>
                      <a:pPr algn="l" fontAlgn="b"/>
                      <a:r>
                        <a:rPr lang="pt-BR" sz="500" u="none" strike="noStrike">
                          <a:effectLst/>
                        </a:rPr>
                        <a:t>Inicio: Rio Ewan Sur km 2915</a:t>
                      </a:r>
                      <a:endParaRPr lang="pt-BR" sz="500" b="0" i="0" u="none" strike="noStrike">
                        <a:solidFill>
                          <a:srgbClr val="000000"/>
                        </a:solidFill>
                        <a:effectLst/>
                        <a:latin typeface="Calibri"/>
                      </a:endParaRPr>
                    </a:p>
                  </a:txBody>
                  <a:tcPr marL="4238" marR="4238" marT="4238" marB="0" anchor="b"/>
                </a:tc>
                <a:tc hMerge="1">
                  <a:txBody>
                    <a:bodyPr/>
                    <a:lstStyle/>
                    <a:p>
                      <a:endParaRPr lang="es-AR"/>
                    </a:p>
                  </a:txBody>
                  <a:tcPr/>
                </a:tc>
                <a:tc rowSpan="2">
                  <a:txBody>
                    <a:bodyPr/>
                    <a:lstStyle/>
                    <a:p>
                      <a:pPr algn="ctr" fontAlgn="b"/>
                      <a:r>
                        <a:rPr lang="es-AR" sz="500" u="none" strike="noStrike">
                          <a:effectLst/>
                        </a:rPr>
                        <a:t>6</a:t>
                      </a:r>
                      <a:endParaRPr lang="es-AR" sz="500" b="0" i="0" u="none" strike="noStrike">
                        <a:solidFill>
                          <a:srgbClr val="000000"/>
                        </a:solidFill>
                        <a:effectLst/>
                        <a:latin typeface="Calibri"/>
                      </a:endParaRPr>
                    </a:p>
                  </a:txBody>
                  <a:tcPr marL="4238" marR="4238" marT="4238" marB="0" anchor="b"/>
                </a:tc>
              </a:tr>
              <a:tr h="106785">
                <a:tc vMerge="1">
                  <a:txBody>
                    <a:bodyPr/>
                    <a:lstStyle/>
                    <a:p>
                      <a:endParaRPr lang="es-AR"/>
                    </a:p>
                  </a:txBody>
                  <a:tcPr/>
                </a:tc>
                <a:tc gridSpan="2">
                  <a:txBody>
                    <a:bodyPr/>
                    <a:lstStyle/>
                    <a:p>
                      <a:pPr algn="l" fontAlgn="b"/>
                      <a:r>
                        <a:rPr lang="es-AR" sz="500" u="none" strike="noStrike">
                          <a:effectLst/>
                        </a:rPr>
                        <a:t>Fin: Cabo Punta María Km 2878</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vMerge="1">
                  <a:txBody>
                    <a:bodyPr/>
                    <a:lstStyle/>
                    <a:p>
                      <a:endParaRPr lang="es-AR"/>
                    </a:p>
                  </a:txBody>
                  <a:tcPr/>
                </a:tc>
              </a:tr>
              <a:tr h="106785">
                <a:tc rowSpan="2">
                  <a:txBody>
                    <a:bodyPr/>
                    <a:lstStyle/>
                    <a:p>
                      <a:pPr algn="ctr" fontAlgn="ctr"/>
                      <a:r>
                        <a:rPr lang="es-AR" sz="500" u="none" strike="noStrike">
                          <a:effectLst/>
                        </a:rPr>
                        <a:t>Tramo 12</a:t>
                      </a:r>
                      <a:endParaRPr lang="es-AR" sz="500" b="0" i="0" u="none" strike="noStrike">
                        <a:solidFill>
                          <a:srgbClr val="000000"/>
                        </a:solidFill>
                        <a:effectLst/>
                        <a:latin typeface="Calibri"/>
                      </a:endParaRPr>
                    </a:p>
                  </a:txBody>
                  <a:tcPr marL="4238" marR="4238" marT="4238" marB="0" anchor="ctr"/>
                </a:tc>
                <a:tc gridSpan="2">
                  <a:txBody>
                    <a:bodyPr/>
                    <a:lstStyle/>
                    <a:p>
                      <a:pPr algn="l" fontAlgn="b"/>
                      <a:r>
                        <a:rPr lang="es-AR" sz="500" u="none" strike="noStrike">
                          <a:effectLst/>
                        </a:rPr>
                        <a:t>Inicio: Cabo Punta María Km 2878</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rowSpan="2">
                  <a:txBody>
                    <a:bodyPr/>
                    <a:lstStyle/>
                    <a:p>
                      <a:pPr algn="ctr" fontAlgn="b"/>
                      <a:r>
                        <a:rPr lang="es-AR" sz="500" u="none" strike="noStrike">
                          <a:effectLst/>
                        </a:rPr>
                        <a:t>5</a:t>
                      </a:r>
                      <a:endParaRPr lang="es-AR" sz="500" b="0" i="0" u="none" strike="noStrike">
                        <a:solidFill>
                          <a:srgbClr val="000000"/>
                        </a:solidFill>
                        <a:effectLst/>
                        <a:latin typeface="Calibri"/>
                      </a:endParaRPr>
                    </a:p>
                  </a:txBody>
                  <a:tcPr marL="4238" marR="4238" marT="4238" marB="0" anchor="b"/>
                </a:tc>
              </a:tr>
              <a:tr h="106785">
                <a:tc vMerge="1">
                  <a:txBody>
                    <a:bodyPr/>
                    <a:lstStyle/>
                    <a:p>
                      <a:endParaRPr lang="es-AR"/>
                    </a:p>
                  </a:txBody>
                  <a:tcPr/>
                </a:tc>
                <a:tc gridSpan="2">
                  <a:txBody>
                    <a:bodyPr/>
                    <a:lstStyle/>
                    <a:p>
                      <a:pPr algn="l" fontAlgn="b"/>
                      <a:r>
                        <a:rPr lang="es-AR" sz="500" u="none" strike="noStrike">
                          <a:effectLst/>
                        </a:rPr>
                        <a:t>Fin: Rio Grande Km 2845</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vMerge="1">
                  <a:txBody>
                    <a:bodyPr/>
                    <a:lstStyle/>
                    <a:p>
                      <a:endParaRPr lang="es-AR"/>
                    </a:p>
                  </a:txBody>
                  <a:tcPr/>
                </a:tc>
              </a:tr>
              <a:tr h="106785">
                <a:tc rowSpan="2">
                  <a:txBody>
                    <a:bodyPr/>
                    <a:lstStyle/>
                    <a:p>
                      <a:pPr algn="ctr" fontAlgn="ctr"/>
                      <a:r>
                        <a:rPr lang="es-AR" sz="500" u="none" strike="noStrike">
                          <a:effectLst/>
                        </a:rPr>
                        <a:t>Tramo 13</a:t>
                      </a:r>
                      <a:endParaRPr lang="es-AR" sz="500" b="0" i="0" u="none" strike="noStrike">
                        <a:solidFill>
                          <a:srgbClr val="000000"/>
                        </a:solidFill>
                        <a:effectLst/>
                        <a:latin typeface="Calibri"/>
                      </a:endParaRPr>
                    </a:p>
                  </a:txBody>
                  <a:tcPr marL="4238" marR="4238" marT="4238" marB="0" anchor="ctr"/>
                </a:tc>
                <a:tc gridSpan="2">
                  <a:txBody>
                    <a:bodyPr/>
                    <a:lstStyle/>
                    <a:p>
                      <a:pPr algn="l" fontAlgn="b"/>
                      <a:r>
                        <a:rPr lang="es-AR" sz="500" u="none" strike="noStrike">
                          <a:effectLst/>
                        </a:rPr>
                        <a:t>Inicio: Rio Grande</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rowSpan="2">
                  <a:txBody>
                    <a:bodyPr/>
                    <a:lstStyle/>
                    <a:p>
                      <a:pPr algn="ctr" fontAlgn="b"/>
                      <a:r>
                        <a:rPr lang="es-AR" sz="500" u="none" strike="noStrike">
                          <a:effectLst/>
                        </a:rPr>
                        <a:t>5</a:t>
                      </a:r>
                      <a:endParaRPr lang="es-AR" sz="500" b="0" i="0" u="none" strike="noStrike">
                        <a:solidFill>
                          <a:srgbClr val="000000"/>
                        </a:solidFill>
                        <a:effectLst/>
                        <a:latin typeface="Calibri"/>
                      </a:endParaRPr>
                    </a:p>
                  </a:txBody>
                  <a:tcPr marL="4238" marR="4238" marT="4238" marB="0" anchor="b"/>
                </a:tc>
              </a:tr>
              <a:tr h="106785">
                <a:tc vMerge="1">
                  <a:txBody>
                    <a:bodyPr/>
                    <a:lstStyle/>
                    <a:p>
                      <a:endParaRPr lang="es-AR"/>
                    </a:p>
                  </a:txBody>
                  <a:tcPr/>
                </a:tc>
                <a:tc gridSpan="2">
                  <a:txBody>
                    <a:bodyPr/>
                    <a:lstStyle/>
                    <a:p>
                      <a:pPr algn="l" fontAlgn="b"/>
                      <a:r>
                        <a:rPr lang="es-AR" sz="500" u="none" strike="noStrike">
                          <a:effectLst/>
                        </a:rPr>
                        <a:t>Fin: San Sebastián</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vMerge="1">
                  <a:txBody>
                    <a:bodyPr/>
                    <a:lstStyle/>
                    <a:p>
                      <a:endParaRPr lang="es-AR"/>
                    </a:p>
                  </a:txBody>
                  <a:tcPr/>
                </a:tc>
              </a:tr>
              <a:tr h="106785">
                <a:tc rowSpan="2">
                  <a:txBody>
                    <a:bodyPr/>
                    <a:lstStyle/>
                    <a:p>
                      <a:pPr algn="ctr" fontAlgn="ctr"/>
                      <a:r>
                        <a:rPr lang="es-AR" sz="500" u="none" strike="noStrike">
                          <a:effectLst/>
                        </a:rPr>
                        <a:t>Tramo 14</a:t>
                      </a:r>
                      <a:endParaRPr lang="es-AR" sz="500" b="0" i="0" u="none" strike="noStrike">
                        <a:solidFill>
                          <a:srgbClr val="000000"/>
                        </a:solidFill>
                        <a:effectLst/>
                        <a:latin typeface="Calibri"/>
                      </a:endParaRPr>
                    </a:p>
                  </a:txBody>
                  <a:tcPr marL="4238" marR="4238" marT="4238" marB="0" anchor="ctr"/>
                </a:tc>
                <a:tc gridSpan="2">
                  <a:txBody>
                    <a:bodyPr/>
                    <a:lstStyle/>
                    <a:p>
                      <a:pPr algn="l" fontAlgn="b"/>
                      <a:r>
                        <a:rPr lang="es-AR" sz="500" u="none" strike="noStrike">
                          <a:effectLst/>
                        </a:rPr>
                        <a:t>Inicio: Rancho Hambre km 3017</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rowSpan="2">
                  <a:txBody>
                    <a:bodyPr/>
                    <a:lstStyle/>
                    <a:p>
                      <a:pPr algn="ctr" fontAlgn="b"/>
                      <a:r>
                        <a:rPr lang="es-AR" sz="500" u="none" strike="noStrike">
                          <a:effectLst/>
                        </a:rPr>
                        <a:t>0</a:t>
                      </a:r>
                      <a:endParaRPr lang="es-AR" sz="500" b="0" i="0" u="none" strike="noStrike">
                        <a:solidFill>
                          <a:srgbClr val="000000"/>
                        </a:solidFill>
                        <a:effectLst/>
                        <a:latin typeface="Calibri"/>
                      </a:endParaRPr>
                    </a:p>
                  </a:txBody>
                  <a:tcPr marL="4238" marR="4238" marT="4238" marB="0" anchor="b"/>
                </a:tc>
              </a:tr>
              <a:tr h="106785">
                <a:tc vMerge="1">
                  <a:txBody>
                    <a:bodyPr/>
                    <a:lstStyle/>
                    <a:p>
                      <a:endParaRPr lang="es-AR"/>
                    </a:p>
                  </a:txBody>
                  <a:tcPr/>
                </a:tc>
                <a:tc gridSpan="2">
                  <a:txBody>
                    <a:bodyPr/>
                    <a:lstStyle/>
                    <a:p>
                      <a:pPr algn="l" fontAlgn="b"/>
                      <a:r>
                        <a:rPr lang="es-AR" sz="500" u="none" strike="noStrike">
                          <a:effectLst/>
                        </a:rPr>
                        <a:t>Fin: Almanza</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vMerge="1">
                  <a:txBody>
                    <a:bodyPr/>
                    <a:lstStyle/>
                    <a:p>
                      <a:endParaRPr lang="es-AR"/>
                    </a:p>
                  </a:txBody>
                  <a:tcPr/>
                </a:tc>
              </a:tr>
              <a:tr h="106785">
                <a:tc rowSpan="2">
                  <a:txBody>
                    <a:bodyPr/>
                    <a:lstStyle/>
                    <a:p>
                      <a:pPr algn="ctr" fontAlgn="ctr"/>
                      <a:r>
                        <a:rPr lang="es-AR" sz="500" u="none" strike="noStrike">
                          <a:effectLst/>
                        </a:rPr>
                        <a:t>Tramo 15</a:t>
                      </a:r>
                      <a:endParaRPr lang="es-AR" sz="500" b="0" i="0" u="none" strike="noStrike">
                        <a:solidFill>
                          <a:srgbClr val="000000"/>
                        </a:solidFill>
                        <a:effectLst/>
                        <a:latin typeface="Calibri"/>
                      </a:endParaRPr>
                    </a:p>
                  </a:txBody>
                  <a:tcPr marL="4238" marR="4238" marT="4238" marB="0" anchor="ctr"/>
                </a:tc>
                <a:tc gridSpan="2">
                  <a:txBody>
                    <a:bodyPr/>
                    <a:lstStyle/>
                    <a:p>
                      <a:pPr algn="l" fontAlgn="b"/>
                      <a:r>
                        <a:rPr lang="es-AR" sz="500" u="none" strike="noStrike">
                          <a:effectLst/>
                        </a:rPr>
                        <a:t>Inicio: Rancho Hambre km 3017</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rowSpan="2">
                  <a:txBody>
                    <a:bodyPr/>
                    <a:lstStyle/>
                    <a:p>
                      <a:pPr algn="ctr" fontAlgn="b"/>
                      <a:r>
                        <a:rPr lang="es-AR" sz="500" u="none" strike="noStrike">
                          <a:effectLst/>
                        </a:rPr>
                        <a:t>0</a:t>
                      </a:r>
                      <a:endParaRPr lang="es-AR" sz="500" b="0" i="0" u="none" strike="noStrike">
                        <a:solidFill>
                          <a:srgbClr val="000000"/>
                        </a:solidFill>
                        <a:effectLst/>
                        <a:latin typeface="Calibri"/>
                      </a:endParaRPr>
                    </a:p>
                  </a:txBody>
                  <a:tcPr marL="4238" marR="4238" marT="4238" marB="0" anchor="b"/>
                </a:tc>
              </a:tr>
              <a:tr h="106785">
                <a:tc vMerge="1">
                  <a:txBody>
                    <a:bodyPr/>
                    <a:lstStyle/>
                    <a:p>
                      <a:endParaRPr lang="es-AR"/>
                    </a:p>
                  </a:txBody>
                  <a:tcPr/>
                </a:tc>
                <a:tc gridSpan="2">
                  <a:txBody>
                    <a:bodyPr/>
                    <a:lstStyle/>
                    <a:p>
                      <a:pPr algn="l" fontAlgn="b"/>
                      <a:r>
                        <a:rPr lang="es-AR" sz="500" u="none" strike="noStrike">
                          <a:effectLst/>
                        </a:rPr>
                        <a:t>Fin: Moat</a:t>
                      </a:r>
                      <a:endParaRPr lang="es-AR" sz="500" b="0" i="0" u="none" strike="noStrike">
                        <a:solidFill>
                          <a:srgbClr val="000000"/>
                        </a:solidFill>
                        <a:effectLst/>
                        <a:latin typeface="Calibri"/>
                      </a:endParaRPr>
                    </a:p>
                  </a:txBody>
                  <a:tcPr marL="4238" marR="4238" marT="4238" marB="0" anchor="b"/>
                </a:tc>
                <a:tc hMerge="1">
                  <a:txBody>
                    <a:bodyPr/>
                    <a:lstStyle/>
                    <a:p>
                      <a:endParaRPr lang="es-AR"/>
                    </a:p>
                  </a:txBody>
                  <a:tcPr/>
                </a:tc>
                <a:tc vMerge="1">
                  <a:txBody>
                    <a:bodyPr/>
                    <a:lstStyle/>
                    <a:p>
                      <a:endParaRPr lang="es-AR"/>
                    </a:p>
                  </a:txBody>
                  <a:tcPr/>
                </a:tc>
              </a:tr>
              <a:tr h="101328">
                <a:tc>
                  <a:txBody>
                    <a:bodyPr/>
                    <a:lstStyle/>
                    <a:p>
                      <a:pPr algn="ctr" fontAlgn="ctr"/>
                      <a:r>
                        <a:rPr lang="es-AR" sz="500" u="none" strike="noStrike">
                          <a:effectLst/>
                        </a:rPr>
                        <a:t>Tramo 16</a:t>
                      </a:r>
                      <a:endParaRPr lang="es-AR" sz="500" b="0" i="0" u="none" strike="noStrike">
                        <a:solidFill>
                          <a:srgbClr val="000000"/>
                        </a:solidFill>
                        <a:effectLst/>
                        <a:latin typeface="Calibri"/>
                      </a:endParaRPr>
                    </a:p>
                  </a:txBody>
                  <a:tcPr marL="4238" marR="4238" marT="4238" marB="0" anchor="ctr"/>
                </a:tc>
                <a:tc gridSpan="2">
                  <a:txBody>
                    <a:bodyPr/>
                    <a:lstStyle/>
                    <a:p>
                      <a:pPr algn="ctr" fontAlgn="ctr"/>
                      <a:r>
                        <a:rPr lang="es-AR" sz="500" u="none" strike="noStrike">
                          <a:effectLst/>
                        </a:rPr>
                        <a:t> Ruta Complementaria 261</a:t>
                      </a:r>
                      <a:endParaRPr lang="es-AR" sz="500" b="0" i="0" u="none" strike="noStrike">
                        <a:solidFill>
                          <a:srgbClr val="000000"/>
                        </a:solidFill>
                        <a:effectLst/>
                        <a:latin typeface="Calibri"/>
                      </a:endParaRPr>
                    </a:p>
                  </a:txBody>
                  <a:tcPr marL="4238" marR="4238" marT="4238" marB="0" anchor="ctr"/>
                </a:tc>
                <a:tc hMerge="1">
                  <a:txBody>
                    <a:bodyPr/>
                    <a:lstStyle/>
                    <a:p>
                      <a:endParaRPr lang="es-AR"/>
                    </a:p>
                  </a:txBody>
                  <a:tcPr/>
                </a:tc>
                <a:tc>
                  <a:txBody>
                    <a:bodyPr/>
                    <a:lstStyle/>
                    <a:p>
                      <a:pPr algn="ctr" fontAlgn="b"/>
                      <a:r>
                        <a:rPr lang="es-AR" sz="500" u="none" strike="noStrike">
                          <a:effectLst/>
                        </a:rPr>
                        <a:t>0</a:t>
                      </a:r>
                      <a:endParaRPr lang="es-AR" sz="500" b="0" i="0" u="none" strike="noStrike">
                        <a:solidFill>
                          <a:srgbClr val="000000"/>
                        </a:solidFill>
                        <a:effectLst/>
                        <a:latin typeface="Calibri"/>
                      </a:endParaRPr>
                    </a:p>
                  </a:txBody>
                  <a:tcPr marL="4238" marR="4238" marT="4238" marB="0" anchor="b"/>
                </a:tc>
              </a:tr>
              <a:tr h="101328">
                <a:tc>
                  <a:txBody>
                    <a:bodyPr/>
                    <a:lstStyle/>
                    <a:p>
                      <a:pPr algn="ctr" fontAlgn="ctr"/>
                      <a:r>
                        <a:rPr lang="es-AR" sz="500" u="none" strike="noStrike">
                          <a:effectLst/>
                        </a:rPr>
                        <a:t>Tramo 17</a:t>
                      </a:r>
                      <a:endParaRPr lang="es-AR" sz="500" b="0" i="0" u="none" strike="noStrike">
                        <a:solidFill>
                          <a:srgbClr val="000000"/>
                        </a:solidFill>
                        <a:effectLst/>
                        <a:latin typeface="Calibri"/>
                      </a:endParaRPr>
                    </a:p>
                  </a:txBody>
                  <a:tcPr marL="4238" marR="4238" marT="4238" marB="0" anchor="ctr"/>
                </a:tc>
                <a:tc gridSpan="2">
                  <a:txBody>
                    <a:bodyPr/>
                    <a:lstStyle/>
                    <a:p>
                      <a:pPr algn="ctr" fontAlgn="ctr"/>
                      <a:r>
                        <a:rPr lang="es-AR" sz="500" u="none" strike="noStrike">
                          <a:effectLst/>
                        </a:rPr>
                        <a:t>Ruta Complementaria 23</a:t>
                      </a:r>
                      <a:endParaRPr lang="es-AR" sz="500" b="0" i="0" u="none" strike="noStrike">
                        <a:solidFill>
                          <a:srgbClr val="000000"/>
                        </a:solidFill>
                        <a:effectLst/>
                        <a:latin typeface="Calibri"/>
                      </a:endParaRPr>
                    </a:p>
                  </a:txBody>
                  <a:tcPr marL="4238" marR="4238" marT="4238" marB="0" anchor="ctr"/>
                </a:tc>
                <a:tc hMerge="1">
                  <a:txBody>
                    <a:bodyPr/>
                    <a:lstStyle/>
                    <a:p>
                      <a:endParaRPr lang="es-AR"/>
                    </a:p>
                  </a:txBody>
                  <a:tcPr/>
                </a:tc>
                <a:tc>
                  <a:txBody>
                    <a:bodyPr/>
                    <a:lstStyle/>
                    <a:p>
                      <a:pPr algn="ctr" fontAlgn="b"/>
                      <a:r>
                        <a:rPr lang="es-AR" sz="500" u="none" strike="noStrike">
                          <a:effectLst/>
                        </a:rPr>
                        <a:t>0</a:t>
                      </a:r>
                      <a:endParaRPr lang="es-AR" sz="500" b="0" i="0" u="none" strike="noStrike">
                        <a:solidFill>
                          <a:srgbClr val="000000"/>
                        </a:solidFill>
                        <a:effectLst/>
                        <a:latin typeface="Calibri"/>
                      </a:endParaRPr>
                    </a:p>
                  </a:txBody>
                  <a:tcPr marL="4238" marR="4238" marT="4238" marB="0" anchor="b"/>
                </a:tc>
              </a:tr>
              <a:tr h="101328">
                <a:tc>
                  <a:txBody>
                    <a:bodyPr/>
                    <a:lstStyle/>
                    <a:p>
                      <a:pPr algn="ctr" fontAlgn="ctr"/>
                      <a:r>
                        <a:rPr lang="es-AR" sz="500" u="none" strike="noStrike">
                          <a:effectLst/>
                        </a:rPr>
                        <a:t>Tramo 18</a:t>
                      </a:r>
                      <a:endParaRPr lang="es-AR" sz="500" b="0" i="0" u="none" strike="noStrike">
                        <a:solidFill>
                          <a:srgbClr val="000000"/>
                        </a:solidFill>
                        <a:effectLst/>
                        <a:latin typeface="Calibri"/>
                      </a:endParaRPr>
                    </a:p>
                  </a:txBody>
                  <a:tcPr marL="4238" marR="4238" marT="4238" marB="0" anchor="ctr"/>
                </a:tc>
                <a:tc gridSpan="2">
                  <a:txBody>
                    <a:bodyPr/>
                    <a:lstStyle/>
                    <a:p>
                      <a:pPr algn="ctr" fontAlgn="ctr"/>
                      <a:r>
                        <a:rPr lang="es-AR" sz="500" u="none" strike="noStrike">
                          <a:effectLst/>
                        </a:rPr>
                        <a:t>Ruta Complementaria A </a:t>
                      </a:r>
                      <a:endParaRPr lang="es-AR" sz="500" b="0" i="0" u="none" strike="noStrike">
                        <a:solidFill>
                          <a:srgbClr val="000000"/>
                        </a:solidFill>
                        <a:effectLst/>
                        <a:latin typeface="Calibri"/>
                      </a:endParaRPr>
                    </a:p>
                  </a:txBody>
                  <a:tcPr marL="4238" marR="4238" marT="4238" marB="0" anchor="ctr"/>
                </a:tc>
                <a:tc hMerge="1">
                  <a:txBody>
                    <a:bodyPr/>
                    <a:lstStyle/>
                    <a:p>
                      <a:endParaRPr lang="es-AR"/>
                    </a:p>
                  </a:txBody>
                  <a:tcPr/>
                </a:tc>
                <a:tc>
                  <a:txBody>
                    <a:bodyPr/>
                    <a:lstStyle/>
                    <a:p>
                      <a:pPr algn="ctr" fontAlgn="b"/>
                      <a:r>
                        <a:rPr lang="es-AR" sz="500" u="none" strike="noStrike">
                          <a:effectLst/>
                        </a:rPr>
                        <a:t>1</a:t>
                      </a:r>
                      <a:endParaRPr lang="es-AR" sz="500" b="0" i="0" u="none" strike="noStrike">
                        <a:solidFill>
                          <a:srgbClr val="000000"/>
                        </a:solidFill>
                        <a:effectLst/>
                        <a:latin typeface="Calibri"/>
                      </a:endParaRPr>
                    </a:p>
                  </a:txBody>
                  <a:tcPr marL="4238" marR="4238" marT="4238" marB="0" anchor="b"/>
                </a:tc>
              </a:tr>
              <a:tr h="101328">
                <a:tc>
                  <a:txBody>
                    <a:bodyPr/>
                    <a:lstStyle/>
                    <a:p>
                      <a:pPr algn="ctr" fontAlgn="ctr"/>
                      <a:r>
                        <a:rPr lang="es-AR" sz="500" u="none" strike="noStrike">
                          <a:effectLst/>
                        </a:rPr>
                        <a:t>Tramo 19</a:t>
                      </a:r>
                      <a:endParaRPr lang="es-AR" sz="500" b="0" i="0" u="none" strike="noStrike">
                        <a:solidFill>
                          <a:srgbClr val="000000"/>
                        </a:solidFill>
                        <a:effectLst/>
                        <a:latin typeface="Calibri"/>
                      </a:endParaRPr>
                    </a:p>
                  </a:txBody>
                  <a:tcPr marL="4238" marR="4238" marT="4238" marB="0" anchor="ctr"/>
                </a:tc>
                <a:tc gridSpan="2">
                  <a:txBody>
                    <a:bodyPr/>
                    <a:lstStyle/>
                    <a:p>
                      <a:pPr algn="ctr" fontAlgn="ctr"/>
                      <a:r>
                        <a:rPr lang="es-AR" sz="500" u="none" strike="noStrike">
                          <a:effectLst/>
                        </a:rPr>
                        <a:t>Ruta Complementaria G</a:t>
                      </a:r>
                      <a:endParaRPr lang="es-AR" sz="500" b="0" i="0" u="none" strike="noStrike">
                        <a:solidFill>
                          <a:srgbClr val="000000"/>
                        </a:solidFill>
                        <a:effectLst/>
                        <a:latin typeface="Calibri"/>
                      </a:endParaRPr>
                    </a:p>
                  </a:txBody>
                  <a:tcPr marL="4238" marR="4238" marT="4238" marB="0" anchor="ctr"/>
                </a:tc>
                <a:tc hMerge="1">
                  <a:txBody>
                    <a:bodyPr/>
                    <a:lstStyle/>
                    <a:p>
                      <a:endParaRPr lang="es-AR"/>
                    </a:p>
                  </a:txBody>
                  <a:tcPr/>
                </a:tc>
                <a:tc>
                  <a:txBody>
                    <a:bodyPr/>
                    <a:lstStyle/>
                    <a:p>
                      <a:pPr algn="ctr" fontAlgn="b"/>
                      <a:r>
                        <a:rPr lang="es-AR" sz="500" u="none" strike="noStrike">
                          <a:effectLst/>
                        </a:rPr>
                        <a:t>0</a:t>
                      </a:r>
                      <a:endParaRPr lang="es-AR" sz="500" b="0" i="0" u="none" strike="noStrike">
                        <a:solidFill>
                          <a:srgbClr val="000000"/>
                        </a:solidFill>
                        <a:effectLst/>
                        <a:latin typeface="Calibri"/>
                      </a:endParaRPr>
                    </a:p>
                  </a:txBody>
                  <a:tcPr marL="4238" marR="4238" marT="4238" marB="0" anchor="b"/>
                </a:tc>
              </a:tr>
              <a:tr h="101328">
                <a:tc>
                  <a:txBody>
                    <a:bodyPr/>
                    <a:lstStyle/>
                    <a:p>
                      <a:pPr algn="ctr" fontAlgn="ctr"/>
                      <a:r>
                        <a:rPr lang="es-AR" sz="500" u="none" strike="noStrike">
                          <a:effectLst/>
                        </a:rPr>
                        <a:t>Tramo 20</a:t>
                      </a:r>
                      <a:endParaRPr lang="es-AR" sz="500" b="0" i="0" u="none" strike="noStrike">
                        <a:solidFill>
                          <a:srgbClr val="000000"/>
                        </a:solidFill>
                        <a:effectLst/>
                        <a:latin typeface="Calibri"/>
                      </a:endParaRPr>
                    </a:p>
                  </a:txBody>
                  <a:tcPr marL="4238" marR="4238" marT="4238" marB="0" anchor="ctr"/>
                </a:tc>
                <a:tc gridSpan="2">
                  <a:txBody>
                    <a:bodyPr/>
                    <a:lstStyle/>
                    <a:p>
                      <a:pPr algn="ctr" fontAlgn="ctr"/>
                      <a:r>
                        <a:rPr lang="es-AR" sz="500" u="none" strike="noStrike">
                          <a:effectLst/>
                        </a:rPr>
                        <a:t>Ruta Complementaria H</a:t>
                      </a:r>
                      <a:endParaRPr lang="es-AR" sz="500" b="0" i="0" u="none" strike="noStrike">
                        <a:solidFill>
                          <a:srgbClr val="000000"/>
                        </a:solidFill>
                        <a:effectLst/>
                        <a:latin typeface="Calibri"/>
                      </a:endParaRPr>
                    </a:p>
                  </a:txBody>
                  <a:tcPr marL="4238" marR="4238" marT="4238" marB="0" anchor="ctr"/>
                </a:tc>
                <a:tc hMerge="1">
                  <a:txBody>
                    <a:bodyPr/>
                    <a:lstStyle/>
                    <a:p>
                      <a:endParaRPr lang="es-AR"/>
                    </a:p>
                  </a:txBody>
                  <a:tcPr/>
                </a:tc>
                <a:tc>
                  <a:txBody>
                    <a:bodyPr/>
                    <a:lstStyle/>
                    <a:p>
                      <a:pPr algn="ctr" fontAlgn="b"/>
                      <a:r>
                        <a:rPr lang="es-AR" sz="500" u="none" strike="noStrike">
                          <a:effectLst/>
                        </a:rPr>
                        <a:t>0</a:t>
                      </a:r>
                      <a:endParaRPr lang="es-AR" sz="500" b="0" i="0" u="none" strike="noStrike">
                        <a:solidFill>
                          <a:srgbClr val="000000"/>
                        </a:solidFill>
                        <a:effectLst/>
                        <a:latin typeface="Calibri"/>
                      </a:endParaRPr>
                    </a:p>
                  </a:txBody>
                  <a:tcPr marL="4238" marR="4238" marT="4238" marB="0" anchor="b"/>
                </a:tc>
              </a:tr>
              <a:tr h="101328">
                <a:tc>
                  <a:txBody>
                    <a:bodyPr/>
                    <a:lstStyle/>
                    <a:p>
                      <a:pPr algn="ctr" fontAlgn="ctr"/>
                      <a:r>
                        <a:rPr lang="es-AR" sz="500" u="none" strike="noStrike">
                          <a:effectLst/>
                        </a:rPr>
                        <a:t>Tramo 21</a:t>
                      </a:r>
                      <a:endParaRPr lang="es-AR" sz="500" b="0" i="0" u="none" strike="noStrike">
                        <a:solidFill>
                          <a:srgbClr val="000000"/>
                        </a:solidFill>
                        <a:effectLst/>
                        <a:latin typeface="Calibri"/>
                      </a:endParaRPr>
                    </a:p>
                  </a:txBody>
                  <a:tcPr marL="4238" marR="4238" marT="4238" marB="0" anchor="ctr"/>
                </a:tc>
                <a:tc gridSpan="2">
                  <a:txBody>
                    <a:bodyPr/>
                    <a:lstStyle/>
                    <a:p>
                      <a:pPr algn="ctr" fontAlgn="ctr"/>
                      <a:r>
                        <a:rPr lang="es-AR" sz="500" u="none" strike="noStrike">
                          <a:effectLst/>
                        </a:rPr>
                        <a:t>Ruta Complementaria F</a:t>
                      </a:r>
                      <a:endParaRPr lang="es-AR" sz="500" b="0" i="0" u="none" strike="noStrike">
                        <a:solidFill>
                          <a:srgbClr val="000000"/>
                        </a:solidFill>
                        <a:effectLst/>
                        <a:latin typeface="Calibri"/>
                      </a:endParaRPr>
                    </a:p>
                  </a:txBody>
                  <a:tcPr marL="4238" marR="4238" marT="4238" marB="0" anchor="ctr"/>
                </a:tc>
                <a:tc hMerge="1">
                  <a:txBody>
                    <a:bodyPr/>
                    <a:lstStyle/>
                    <a:p>
                      <a:endParaRPr lang="es-AR"/>
                    </a:p>
                  </a:txBody>
                  <a:tcPr/>
                </a:tc>
                <a:tc>
                  <a:txBody>
                    <a:bodyPr/>
                    <a:lstStyle/>
                    <a:p>
                      <a:pPr algn="ctr" fontAlgn="b"/>
                      <a:r>
                        <a:rPr lang="es-AR" sz="500" u="none" strike="noStrike">
                          <a:effectLst/>
                        </a:rPr>
                        <a:t>0</a:t>
                      </a:r>
                      <a:endParaRPr lang="es-AR" sz="500" b="0" i="0" u="none" strike="noStrike">
                        <a:solidFill>
                          <a:srgbClr val="000000"/>
                        </a:solidFill>
                        <a:effectLst/>
                        <a:latin typeface="Calibri"/>
                      </a:endParaRPr>
                    </a:p>
                  </a:txBody>
                  <a:tcPr marL="4238" marR="4238" marT="4238" marB="0" anchor="b"/>
                </a:tc>
              </a:tr>
              <a:tr h="101328">
                <a:tc>
                  <a:txBody>
                    <a:bodyPr/>
                    <a:lstStyle/>
                    <a:p>
                      <a:pPr algn="ctr" fontAlgn="ctr"/>
                      <a:r>
                        <a:rPr lang="es-AR" sz="500" u="none" strike="noStrike">
                          <a:effectLst/>
                        </a:rPr>
                        <a:t>Tramo 22</a:t>
                      </a:r>
                      <a:endParaRPr lang="es-AR" sz="500" b="0" i="0" u="none" strike="noStrike">
                        <a:solidFill>
                          <a:srgbClr val="000000"/>
                        </a:solidFill>
                        <a:effectLst/>
                        <a:latin typeface="Calibri"/>
                      </a:endParaRPr>
                    </a:p>
                  </a:txBody>
                  <a:tcPr marL="4238" marR="4238" marT="4238" marB="0" anchor="ctr"/>
                </a:tc>
                <a:tc gridSpan="2">
                  <a:txBody>
                    <a:bodyPr/>
                    <a:lstStyle/>
                    <a:p>
                      <a:pPr algn="ctr" fontAlgn="ctr"/>
                      <a:r>
                        <a:rPr lang="es-AR" sz="500" u="none" strike="noStrike">
                          <a:effectLst/>
                        </a:rPr>
                        <a:t>Ruta Complementaria B</a:t>
                      </a:r>
                      <a:endParaRPr lang="es-AR" sz="500" b="0" i="0" u="none" strike="noStrike">
                        <a:solidFill>
                          <a:srgbClr val="000000"/>
                        </a:solidFill>
                        <a:effectLst/>
                        <a:latin typeface="Calibri"/>
                      </a:endParaRPr>
                    </a:p>
                  </a:txBody>
                  <a:tcPr marL="4238" marR="4238" marT="4238" marB="0" anchor="ctr"/>
                </a:tc>
                <a:tc hMerge="1">
                  <a:txBody>
                    <a:bodyPr/>
                    <a:lstStyle/>
                    <a:p>
                      <a:endParaRPr lang="es-AR"/>
                    </a:p>
                  </a:txBody>
                  <a:tcPr/>
                </a:tc>
                <a:tc>
                  <a:txBody>
                    <a:bodyPr/>
                    <a:lstStyle/>
                    <a:p>
                      <a:pPr algn="ctr" fontAlgn="b"/>
                      <a:r>
                        <a:rPr lang="es-AR" sz="500" u="none" strike="noStrike">
                          <a:effectLst/>
                        </a:rPr>
                        <a:t>0</a:t>
                      </a:r>
                      <a:endParaRPr lang="es-AR" sz="500" b="0" i="0" u="none" strike="noStrike">
                        <a:solidFill>
                          <a:srgbClr val="000000"/>
                        </a:solidFill>
                        <a:effectLst/>
                        <a:latin typeface="Calibri"/>
                      </a:endParaRPr>
                    </a:p>
                  </a:txBody>
                  <a:tcPr marL="4238" marR="4238" marT="4238" marB="0" anchor="b"/>
                </a:tc>
              </a:tr>
              <a:tr h="101328">
                <a:tc>
                  <a:txBody>
                    <a:bodyPr/>
                    <a:lstStyle/>
                    <a:p>
                      <a:pPr algn="ctr" fontAlgn="ctr"/>
                      <a:r>
                        <a:rPr lang="es-AR" sz="500" u="none" strike="noStrike">
                          <a:effectLst/>
                        </a:rPr>
                        <a:t>Tramo 23</a:t>
                      </a:r>
                      <a:endParaRPr lang="es-AR" sz="500" b="0" i="0" u="none" strike="noStrike">
                        <a:solidFill>
                          <a:srgbClr val="000000"/>
                        </a:solidFill>
                        <a:effectLst/>
                        <a:latin typeface="Calibri"/>
                      </a:endParaRPr>
                    </a:p>
                  </a:txBody>
                  <a:tcPr marL="4238" marR="4238" marT="4238" marB="0" anchor="ctr"/>
                </a:tc>
                <a:tc gridSpan="2">
                  <a:txBody>
                    <a:bodyPr/>
                    <a:lstStyle/>
                    <a:p>
                      <a:pPr algn="ctr" fontAlgn="ctr"/>
                      <a:r>
                        <a:rPr lang="es-AR" sz="500" u="none" strike="noStrike">
                          <a:effectLst/>
                        </a:rPr>
                        <a:t>Ruta Complementaria C</a:t>
                      </a:r>
                      <a:endParaRPr lang="es-AR" sz="500" b="0" i="0" u="none" strike="noStrike">
                        <a:solidFill>
                          <a:srgbClr val="000000"/>
                        </a:solidFill>
                        <a:effectLst/>
                        <a:latin typeface="Calibri"/>
                      </a:endParaRPr>
                    </a:p>
                  </a:txBody>
                  <a:tcPr marL="4238" marR="4238" marT="4238" marB="0" anchor="ctr"/>
                </a:tc>
                <a:tc hMerge="1">
                  <a:txBody>
                    <a:bodyPr/>
                    <a:lstStyle/>
                    <a:p>
                      <a:endParaRPr lang="es-AR"/>
                    </a:p>
                  </a:txBody>
                  <a:tcPr/>
                </a:tc>
                <a:tc>
                  <a:txBody>
                    <a:bodyPr/>
                    <a:lstStyle/>
                    <a:p>
                      <a:pPr algn="ctr" fontAlgn="b"/>
                      <a:r>
                        <a:rPr lang="es-AR" sz="500" u="none" strike="noStrike">
                          <a:effectLst/>
                        </a:rPr>
                        <a:t>0</a:t>
                      </a:r>
                      <a:endParaRPr lang="es-AR" sz="500" b="0" i="0" u="none" strike="noStrike">
                        <a:solidFill>
                          <a:srgbClr val="000000"/>
                        </a:solidFill>
                        <a:effectLst/>
                        <a:latin typeface="Calibri"/>
                      </a:endParaRPr>
                    </a:p>
                  </a:txBody>
                  <a:tcPr marL="4238" marR="4238" marT="4238" marB="0" anchor="b"/>
                </a:tc>
              </a:tr>
              <a:tr h="101328">
                <a:tc>
                  <a:txBody>
                    <a:bodyPr/>
                    <a:lstStyle/>
                    <a:p>
                      <a:pPr algn="ctr" fontAlgn="ctr"/>
                      <a:r>
                        <a:rPr lang="es-AR" sz="500" u="none" strike="noStrike">
                          <a:effectLst/>
                        </a:rPr>
                        <a:t>Tramo 24</a:t>
                      </a:r>
                      <a:endParaRPr lang="es-AR" sz="500" b="0" i="0" u="none" strike="noStrike">
                        <a:solidFill>
                          <a:srgbClr val="000000"/>
                        </a:solidFill>
                        <a:effectLst/>
                        <a:latin typeface="Calibri"/>
                      </a:endParaRPr>
                    </a:p>
                  </a:txBody>
                  <a:tcPr marL="4238" marR="4238" marT="4238" marB="0" anchor="ctr"/>
                </a:tc>
                <a:tc gridSpan="2">
                  <a:txBody>
                    <a:bodyPr/>
                    <a:lstStyle/>
                    <a:p>
                      <a:pPr algn="ctr" fontAlgn="ctr"/>
                      <a:r>
                        <a:rPr lang="es-AR" sz="500" u="none" strike="noStrike">
                          <a:effectLst/>
                        </a:rPr>
                        <a:t>Ruta Complementaria D</a:t>
                      </a:r>
                      <a:endParaRPr lang="es-AR" sz="500" b="0" i="0" u="none" strike="noStrike">
                        <a:solidFill>
                          <a:srgbClr val="000000"/>
                        </a:solidFill>
                        <a:effectLst/>
                        <a:latin typeface="Calibri"/>
                      </a:endParaRPr>
                    </a:p>
                  </a:txBody>
                  <a:tcPr marL="4238" marR="4238" marT="4238" marB="0" anchor="ctr"/>
                </a:tc>
                <a:tc hMerge="1">
                  <a:txBody>
                    <a:bodyPr/>
                    <a:lstStyle/>
                    <a:p>
                      <a:endParaRPr lang="es-AR"/>
                    </a:p>
                  </a:txBody>
                  <a:tcPr/>
                </a:tc>
                <a:tc>
                  <a:txBody>
                    <a:bodyPr/>
                    <a:lstStyle/>
                    <a:p>
                      <a:pPr algn="ctr" fontAlgn="b"/>
                      <a:r>
                        <a:rPr lang="es-AR" sz="500" u="none" strike="noStrike">
                          <a:effectLst/>
                        </a:rPr>
                        <a:t>0</a:t>
                      </a:r>
                      <a:endParaRPr lang="es-AR" sz="500" b="0" i="0" u="none" strike="noStrike">
                        <a:solidFill>
                          <a:srgbClr val="000000"/>
                        </a:solidFill>
                        <a:effectLst/>
                        <a:latin typeface="Calibri"/>
                      </a:endParaRPr>
                    </a:p>
                  </a:txBody>
                  <a:tcPr marL="4238" marR="4238" marT="4238" marB="0" anchor="b"/>
                </a:tc>
              </a:tr>
              <a:tr h="101328">
                <a:tc>
                  <a:txBody>
                    <a:bodyPr/>
                    <a:lstStyle/>
                    <a:p>
                      <a:pPr algn="ctr" fontAlgn="ctr"/>
                      <a:r>
                        <a:rPr lang="es-AR" sz="500" u="none" strike="noStrike">
                          <a:effectLst/>
                        </a:rPr>
                        <a:t>Tramo 25</a:t>
                      </a:r>
                      <a:endParaRPr lang="es-AR" sz="500" b="0" i="0" u="none" strike="noStrike">
                        <a:solidFill>
                          <a:srgbClr val="000000"/>
                        </a:solidFill>
                        <a:effectLst/>
                        <a:latin typeface="Calibri"/>
                      </a:endParaRPr>
                    </a:p>
                  </a:txBody>
                  <a:tcPr marL="4238" marR="4238" marT="4238" marB="0" anchor="ctr"/>
                </a:tc>
                <a:tc gridSpan="2">
                  <a:txBody>
                    <a:bodyPr/>
                    <a:lstStyle/>
                    <a:p>
                      <a:pPr algn="ctr" fontAlgn="ctr"/>
                      <a:r>
                        <a:rPr lang="es-AR" sz="500" u="none" strike="noStrike">
                          <a:effectLst/>
                        </a:rPr>
                        <a:t>Ruta Complementaria E</a:t>
                      </a:r>
                      <a:endParaRPr lang="es-AR" sz="500" b="0" i="0" u="none" strike="noStrike">
                        <a:solidFill>
                          <a:srgbClr val="000000"/>
                        </a:solidFill>
                        <a:effectLst/>
                        <a:latin typeface="Calibri"/>
                      </a:endParaRPr>
                    </a:p>
                  </a:txBody>
                  <a:tcPr marL="4238" marR="4238" marT="4238" marB="0" anchor="ctr"/>
                </a:tc>
                <a:tc hMerge="1">
                  <a:txBody>
                    <a:bodyPr/>
                    <a:lstStyle/>
                    <a:p>
                      <a:endParaRPr lang="es-AR"/>
                    </a:p>
                  </a:txBody>
                  <a:tcPr/>
                </a:tc>
                <a:tc>
                  <a:txBody>
                    <a:bodyPr/>
                    <a:lstStyle/>
                    <a:p>
                      <a:pPr algn="ctr" fontAlgn="b"/>
                      <a:r>
                        <a:rPr lang="es-AR" sz="500" u="none" strike="noStrike">
                          <a:effectLst/>
                        </a:rPr>
                        <a:t>0</a:t>
                      </a:r>
                      <a:endParaRPr lang="es-AR" sz="500" b="0" i="0" u="none" strike="noStrike">
                        <a:solidFill>
                          <a:srgbClr val="000000"/>
                        </a:solidFill>
                        <a:effectLst/>
                        <a:latin typeface="Calibri"/>
                      </a:endParaRPr>
                    </a:p>
                  </a:txBody>
                  <a:tcPr marL="4238" marR="4238" marT="4238" marB="0" anchor="b"/>
                </a:tc>
              </a:tr>
              <a:tr h="101328">
                <a:tc>
                  <a:txBody>
                    <a:bodyPr/>
                    <a:lstStyle/>
                    <a:p>
                      <a:pPr algn="ctr" fontAlgn="ctr"/>
                      <a:r>
                        <a:rPr lang="es-AR" sz="500" u="none" strike="noStrike">
                          <a:effectLst/>
                        </a:rPr>
                        <a:t>Tramo 26</a:t>
                      </a:r>
                      <a:endParaRPr lang="es-AR" sz="500" b="0" i="0" u="none" strike="noStrike">
                        <a:solidFill>
                          <a:srgbClr val="000000"/>
                        </a:solidFill>
                        <a:effectLst/>
                        <a:latin typeface="Calibri"/>
                      </a:endParaRPr>
                    </a:p>
                  </a:txBody>
                  <a:tcPr marL="4238" marR="4238" marT="4238" marB="0" anchor="ctr"/>
                </a:tc>
                <a:tc gridSpan="2">
                  <a:txBody>
                    <a:bodyPr/>
                    <a:lstStyle/>
                    <a:p>
                      <a:pPr algn="ctr" fontAlgn="ctr"/>
                      <a:r>
                        <a:rPr lang="es-AR" sz="500" u="none" strike="noStrike">
                          <a:effectLst/>
                        </a:rPr>
                        <a:t>Ruta Complementaria I</a:t>
                      </a:r>
                      <a:endParaRPr lang="es-AR" sz="500" b="0" i="0" u="none" strike="noStrike">
                        <a:solidFill>
                          <a:srgbClr val="000000"/>
                        </a:solidFill>
                        <a:effectLst/>
                        <a:latin typeface="Calibri"/>
                      </a:endParaRPr>
                    </a:p>
                  </a:txBody>
                  <a:tcPr marL="4238" marR="4238" marT="4238" marB="0" anchor="ctr"/>
                </a:tc>
                <a:tc hMerge="1">
                  <a:txBody>
                    <a:bodyPr/>
                    <a:lstStyle/>
                    <a:p>
                      <a:endParaRPr lang="es-AR"/>
                    </a:p>
                  </a:txBody>
                  <a:tcPr/>
                </a:tc>
                <a:tc>
                  <a:txBody>
                    <a:bodyPr/>
                    <a:lstStyle/>
                    <a:p>
                      <a:pPr algn="ctr" fontAlgn="b"/>
                      <a:r>
                        <a:rPr lang="es-AR" sz="500" u="none" strike="noStrike">
                          <a:effectLst/>
                        </a:rPr>
                        <a:t>5</a:t>
                      </a:r>
                      <a:endParaRPr lang="es-AR" sz="500" b="0" i="0" u="none" strike="noStrike">
                        <a:solidFill>
                          <a:srgbClr val="000000"/>
                        </a:solidFill>
                        <a:effectLst/>
                        <a:latin typeface="Calibri"/>
                      </a:endParaRPr>
                    </a:p>
                  </a:txBody>
                  <a:tcPr marL="4238" marR="4238" marT="4238" marB="0" anchor="b"/>
                </a:tc>
              </a:tr>
              <a:tr h="106785">
                <a:tc>
                  <a:txBody>
                    <a:bodyPr/>
                    <a:lstStyle/>
                    <a:p>
                      <a:pPr algn="l" fontAlgn="b"/>
                      <a:r>
                        <a:rPr lang="es-AR" sz="500" u="none" strike="noStrike">
                          <a:effectLst/>
                        </a:rPr>
                        <a:t>Total</a:t>
                      </a:r>
                      <a:endParaRPr lang="es-AR" sz="500" b="0" i="0" u="none" strike="noStrike">
                        <a:solidFill>
                          <a:srgbClr val="000000"/>
                        </a:solidFill>
                        <a:effectLst/>
                        <a:latin typeface="Calibri"/>
                      </a:endParaRPr>
                    </a:p>
                  </a:txBody>
                  <a:tcPr marL="4238" marR="4238" marT="4238" marB="0" anchor="b"/>
                </a:tc>
                <a:tc>
                  <a:txBody>
                    <a:bodyPr/>
                    <a:lstStyle/>
                    <a:p>
                      <a:pPr algn="ctr" fontAlgn="b"/>
                      <a:r>
                        <a:rPr lang="es-AR" sz="500" u="none" strike="noStrike">
                          <a:effectLst/>
                        </a:rPr>
                        <a:t> </a:t>
                      </a:r>
                      <a:endParaRPr lang="es-AR" sz="500" b="0" i="0" u="none" strike="noStrike">
                        <a:solidFill>
                          <a:srgbClr val="000000"/>
                        </a:solidFill>
                        <a:effectLst/>
                        <a:latin typeface="Calibri"/>
                      </a:endParaRPr>
                    </a:p>
                  </a:txBody>
                  <a:tcPr marL="4238" marR="4238" marT="4238" marB="0" anchor="b"/>
                </a:tc>
                <a:tc>
                  <a:txBody>
                    <a:bodyPr/>
                    <a:lstStyle/>
                    <a:p>
                      <a:pPr algn="ctr" fontAlgn="b"/>
                      <a:r>
                        <a:rPr lang="es-AR" sz="500" u="none" strike="noStrike">
                          <a:effectLst/>
                        </a:rPr>
                        <a:t> </a:t>
                      </a:r>
                      <a:endParaRPr lang="es-AR" sz="500" b="0" i="0" u="none" strike="noStrike">
                        <a:solidFill>
                          <a:srgbClr val="000000"/>
                        </a:solidFill>
                        <a:effectLst/>
                        <a:latin typeface="Calibri"/>
                      </a:endParaRPr>
                    </a:p>
                  </a:txBody>
                  <a:tcPr marL="4238" marR="4238" marT="4238" marB="0" anchor="b"/>
                </a:tc>
                <a:tc>
                  <a:txBody>
                    <a:bodyPr/>
                    <a:lstStyle/>
                    <a:p>
                      <a:pPr algn="r" fontAlgn="b"/>
                      <a:r>
                        <a:rPr lang="es-AR" sz="500" u="none" strike="noStrike" dirty="0">
                          <a:effectLst/>
                        </a:rPr>
                        <a:t>194</a:t>
                      </a:r>
                      <a:endParaRPr lang="es-AR" sz="500" b="0" i="0" u="none" strike="noStrike" dirty="0">
                        <a:solidFill>
                          <a:srgbClr val="000000"/>
                        </a:solidFill>
                        <a:effectLst/>
                        <a:latin typeface="Calibri"/>
                      </a:endParaRPr>
                    </a:p>
                  </a:txBody>
                  <a:tcPr marL="4238" marR="4238" marT="4238" marB="0" anchor="b"/>
                </a:tc>
              </a:tr>
            </a:tbl>
          </a:graphicData>
        </a:graphic>
      </p:graphicFrame>
      <p:graphicFrame>
        <p:nvGraphicFramePr>
          <p:cNvPr id="10" name="4 Gráfico"/>
          <p:cNvGraphicFramePr>
            <a:graphicFrameLocks/>
          </p:cNvGraphicFramePr>
          <p:nvPr>
            <p:extLst>
              <p:ext uri="{D42A27DB-BD31-4B8C-83A1-F6EECF244321}">
                <p14:modId xmlns:p14="http://schemas.microsoft.com/office/powerpoint/2010/main" val="3536175988"/>
              </p:ext>
            </p:extLst>
          </p:nvPr>
        </p:nvGraphicFramePr>
        <p:xfrm>
          <a:off x="3700449" y="2708921"/>
          <a:ext cx="5151035" cy="23762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3261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DATOS FINALES</a:t>
            </a:r>
            <a:endParaRPr lang="es-AR" dirty="0"/>
          </a:p>
        </p:txBody>
      </p:sp>
      <p:sp>
        <p:nvSpPr>
          <p:cNvPr id="3" name="2 Marcador de contenido"/>
          <p:cNvSpPr>
            <a:spLocks noGrp="1"/>
          </p:cNvSpPr>
          <p:nvPr>
            <p:ph idx="1"/>
          </p:nvPr>
        </p:nvSpPr>
        <p:spPr>
          <a:xfrm>
            <a:off x="457200" y="1600201"/>
            <a:ext cx="8229600" cy="604664"/>
          </a:xfrm>
        </p:spPr>
        <p:txBody>
          <a:bodyPr/>
          <a:lstStyle/>
          <a:p>
            <a:r>
              <a:rPr lang="es-AR" dirty="0" smtClean="0"/>
              <a:t>Lugar de la calzada:</a:t>
            </a:r>
            <a:endParaRPr lang="es-AR" dirty="0"/>
          </a:p>
        </p:txBody>
      </p:sp>
      <p:graphicFrame>
        <p:nvGraphicFramePr>
          <p:cNvPr id="5" name="14 Gráfico"/>
          <p:cNvGraphicFramePr>
            <a:graphicFrameLocks/>
          </p:cNvGraphicFramePr>
          <p:nvPr>
            <p:extLst>
              <p:ext uri="{D42A27DB-BD31-4B8C-83A1-F6EECF244321}">
                <p14:modId xmlns:p14="http://schemas.microsoft.com/office/powerpoint/2010/main" val="114896798"/>
              </p:ext>
            </p:extLst>
          </p:nvPr>
        </p:nvGraphicFramePr>
        <p:xfrm>
          <a:off x="3635896" y="3861048"/>
          <a:ext cx="5211857" cy="2745441"/>
        </p:xfrm>
        <a:graphic>
          <a:graphicData uri="http://schemas.openxmlformats.org/drawingml/2006/chart">
            <c:chart xmlns:c="http://schemas.openxmlformats.org/drawingml/2006/chart" xmlns:r="http://schemas.openxmlformats.org/officeDocument/2006/relationships" r:id="rId2"/>
          </a:graphicData>
        </a:graphic>
      </p:graphicFrame>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graphicFrame>
        <p:nvGraphicFramePr>
          <p:cNvPr id="6" name="5 Tabla"/>
          <p:cNvGraphicFramePr>
            <a:graphicFrameLocks noGrp="1"/>
          </p:cNvGraphicFramePr>
          <p:nvPr>
            <p:extLst>
              <p:ext uri="{D42A27DB-BD31-4B8C-83A1-F6EECF244321}">
                <p14:modId xmlns:p14="http://schemas.microsoft.com/office/powerpoint/2010/main" val="4147405233"/>
              </p:ext>
            </p:extLst>
          </p:nvPr>
        </p:nvGraphicFramePr>
        <p:xfrm>
          <a:off x="395536" y="2420888"/>
          <a:ext cx="3225800" cy="1524000"/>
        </p:xfrm>
        <a:graphic>
          <a:graphicData uri="http://schemas.openxmlformats.org/drawingml/2006/table">
            <a:tbl>
              <a:tblPr>
                <a:tableStyleId>{5C22544A-7EE6-4342-B048-85BDC9FD1C3A}</a:tableStyleId>
              </a:tblPr>
              <a:tblGrid>
                <a:gridCol w="1736969"/>
                <a:gridCol w="1488831"/>
              </a:tblGrid>
              <a:tr h="190500">
                <a:tc gridSpan="2">
                  <a:txBody>
                    <a:bodyPr/>
                    <a:lstStyle/>
                    <a:p>
                      <a:pPr algn="ctr" fontAlgn="b"/>
                      <a:r>
                        <a:rPr lang="es-AR" sz="1100" u="none" strike="noStrike">
                          <a:effectLst/>
                        </a:rPr>
                        <a:t>LUGAR DE LA CALZADA</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r>
              <a:tr h="190500">
                <a:tc>
                  <a:txBody>
                    <a:bodyPr/>
                    <a:lstStyle/>
                    <a:p>
                      <a:pPr algn="l" fontAlgn="b"/>
                      <a:r>
                        <a:rPr lang="es-AR" sz="1100" u="none" strike="noStrike">
                          <a:effectLst/>
                        </a:rPr>
                        <a:t>RECTA</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86</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CURVA</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74</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INTERSECCION</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PENDIENTE</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11</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ASCENDENTE</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4</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PUENTE</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3</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OTRO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dirty="0">
                          <a:effectLst/>
                        </a:rPr>
                        <a:t>1</a:t>
                      </a:r>
                      <a:endParaRPr lang="es-AR"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29600905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DATOS FINALES</a:t>
            </a:r>
            <a:endParaRPr lang="es-AR" dirty="0"/>
          </a:p>
        </p:txBody>
      </p:sp>
      <p:sp>
        <p:nvSpPr>
          <p:cNvPr id="3" name="2 Marcador de contenido"/>
          <p:cNvSpPr>
            <a:spLocks noGrp="1"/>
          </p:cNvSpPr>
          <p:nvPr>
            <p:ph idx="1"/>
          </p:nvPr>
        </p:nvSpPr>
        <p:spPr>
          <a:xfrm>
            <a:off x="395536" y="1196752"/>
            <a:ext cx="8229600" cy="532656"/>
          </a:xfrm>
        </p:spPr>
        <p:txBody>
          <a:bodyPr>
            <a:normAutofit/>
          </a:bodyPr>
          <a:lstStyle/>
          <a:p>
            <a:r>
              <a:rPr lang="es-AR" dirty="0" smtClean="0"/>
              <a:t>Estado de la calzada:</a:t>
            </a:r>
            <a:endParaRPr lang="es-AR" dirty="0"/>
          </a:p>
        </p:txBody>
      </p:sp>
      <p:graphicFrame>
        <p:nvGraphicFramePr>
          <p:cNvPr id="5" name="15 Gráfico"/>
          <p:cNvGraphicFramePr>
            <a:graphicFrameLocks/>
          </p:cNvGraphicFramePr>
          <p:nvPr>
            <p:extLst>
              <p:ext uri="{D42A27DB-BD31-4B8C-83A1-F6EECF244321}">
                <p14:modId xmlns:p14="http://schemas.microsoft.com/office/powerpoint/2010/main" val="172850742"/>
              </p:ext>
            </p:extLst>
          </p:nvPr>
        </p:nvGraphicFramePr>
        <p:xfrm>
          <a:off x="3635896" y="3429000"/>
          <a:ext cx="5211856" cy="3137647"/>
        </p:xfrm>
        <a:graphic>
          <a:graphicData uri="http://schemas.openxmlformats.org/drawingml/2006/chart">
            <c:chart xmlns:c="http://schemas.openxmlformats.org/drawingml/2006/chart" xmlns:r="http://schemas.openxmlformats.org/officeDocument/2006/relationships" r:id="rId2"/>
          </a:graphicData>
        </a:graphic>
      </p:graphicFrame>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graphicFrame>
        <p:nvGraphicFramePr>
          <p:cNvPr id="6" name="5 Tabla"/>
          <p:cNvGraphicFramePr>
            <a:graphicFrameLocks noGrp="1"/>
          </p:cNvGraphicFramePr>
          <p:nvPr>
            <p:extLst>
              <p:ext uri="{D42A27DB-BD31-4B8C-83A1-F6EECF244321}">
                <p14:modId xmlns:p14="http://schemas.microsoft.com/office/powerpoint/2010/main" val="445327082"/>
              </p:ext>
            </p:extLst>
          </p:nvPr>
        </p:nvGraphicFramePr>
        <p:xfrm>
          <a:off x="251520" y="1700808"/>
          <a:ext cx="3225800" cy="1905000"/>
        </p:xfrm>
        <a:graphic>
          <a:graphicData uri="http://schemas.openxmlformats.org/drawingml/2006/table">
            <a:tbl>
              <a:tblPr>
                <a:tableStyleId>{5C22544A-7EE6-4342-B048-85BDC9FD1C3A}</a:tableStyleId>
              </a:tblPr>
              <a:tblGrid>
                <a:gridCol w="1736969"/>
                <a:gridCol w="1488831"/>
              </a:tblGrid>
              <a:tr h="190500">
                <a:tc gridSpan="2">
                  <a:txBody>
                    <a:bodyPr/>
                    <a:lstStyle/>
                    <a:p>
                      <a:pPr algn="ctr" fontAlgn="b"/>
                      <a:r>
                        <a:rPr lang="es-AR" sz="1100" u="none" strike="noStrike">
                          <a:effectLst/>
                        </a:rPr>
                        <a:t>ESTADO DE LA CALZADA</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r>
              <a:tr h="190500">
                <a:tc>
                  <a:txBody>
                    <a:bodyPr/>
                    <a:lstStyle/>
                    <a:p>
                      <a:pPr algn="l" fontAlgn="b"/>
                      <a:r>
                        <a:rPr lang="es-AR" sz="1100" u="none" strike="noStrike">
                          <a:effectLst/>
                        </a:rPr>
                        <a:t>BUENO </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13</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BACHE</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AHUELLAMIENTO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11</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BANQUINA UTILIZABLE</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MOJADA</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33</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CON NIEVE SUELTA</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45</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CON NIEVE APIZONADA</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53</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CON HIELO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14</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RESBALADIZA</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dirty="0">
                          <a:effectLst/>
                        </a:rPr>
                        <a:t>95</a:t>
                      </a:r>
                      <a:endParaRPr lang="es-AR"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28857660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DATOS FINALES</a:t>
            </a:r>
            <a:endParaRPr lang="es-AR" dirty="0"/>
          </a:p>
        </p:txBody>
      </p:sp>
      <p:sp>
        <p:nvSpPr>
          <p:cNvPr id="3" name="2 Marcador de contenido"/>
          <p:cNvSpPr>
            <a:spLocks noGrp="1"/>
          </p:cNvSpPr>
          <p:nvPr>
            <p:ph idx="1"/>
          </p:nvPr>
        </p:nvSpPr>
        <p:spPr>
          <a:xfrm>
            <a:off x="457200" y="1600201"/>
            <a:ext cx="8229600" cy="604663"/>
          </a:xfrm>
        </p:spPr>
        <p:txBody>
          <a:bodyPr/>
          <a:lstStyle/>
          <a:p>
            <a:r>
              <a:rPr lang="es-AR" dirty="0" smtClean="0"/>
              <a:t>Estado del tiempo:</a:t>
            </a:r>
            <a:endParaRPr lang="es-AR" dirty="0"/>
          </a:p>
        </p:txBody>
      </p:sp>
      <p:graphicFrame>
        <p:nvGraphicFramePr>
          <p:cNvPr id="7" name="3 Gráfico"/>
          <p:cNvGraphicFramePr>
            <a:graphicFrameLocks/>
          </p:cNvGraphicFramePr>
          <p:nvPr>
            <p:extLst>
              <p:ext uri="{D42A27DB-BD31-4B8C-83A1-F6EECF244321}">
                <p14:modId xmlns:p14="http://schemas.microsoft.com/office/powerpoint/2010/main" val="654946237"/>
              </p:ext>
            </p:extLst>
          </p:nvPr>
        </p:nvGraphicFramePr>
        <p:xfrm>
          <a:off x="3779912" y="3717032"/>
          <a:ext cx="4572000"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2243633185"/>
              </p:ext>
            </p:extLst>
          </p:nvPr>
        </p:nvGraphicFramePr>
        <p:xfrm>
          <a:off x="467544" y="2204864"/>
          <a:ext cx="3225800" cy="1333500"/>
        </p:xfrm>
        <a:graphic>
          <a:graphicData uri="http://schemas.openxmlformats.org/drawingml/2006/table">
            <a:tbl>
              <a:tblPr>
                <a:tableStyleId>{5C22544A-7EE6-4342-B048-85BDC9FD1C3A}</a:tableStyleId>
              </a:tblPr>
              <a:tblGrid>
                <a:gridCol w="1736969"/>
                <a:gridCol w="1488831"/>
              </a:tblGrid>
              <a:tr h="190500">
                <a:tc gridSpan="2">
                  <a:txBody>
                    <a:bodyPr/>
                    <a:lstStyle/>
                    <a:p>
                      <a:pPr algn="ctr" fontAlgn="b"/>
                      <a:r>
                        <a:rPr lang="es-AR" sz="1100" u="none" strike="noStrike">
                          <a:effectLst/>
                        </a:rPr>
                        <a:t>ESTADO DEL TIEMPO</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r>
              <a:tr h="190500">
                <a:tc>
                  <a:txBody>
                    <a:bodyPr/>
                    <a:lstStyle/>
                    <a:p>
                      <a:pPr algn="l" fontAlgn="b"/>
                      <a:r>
                        <a:rPr lang="es-AR" sz="1100" u="none" strike="noStrike">
                          <a:effectLst/>
                        </a:rPr>
                        <a:t>BUENO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85</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NUBLADO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34</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LLUVIA</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11</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NIEVE</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30</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GRANIZO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VIENTOS FUERTES</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dirty="0">
                          <a:effectLst/>
                        </a:rPr>
                        <a:t>11</a:t>
                      </a:r>
                      <a:endParaRPr lang="es-AR"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26712104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DATOS FINALES</a:t>
            </a:r>
            <a:endParaRPr lang="es-AR" dirty="0"/>
          </a:p>
        </p:txBody>
      </p:sp>
      <p:sp>
        <p:nvSpPr>
          <p:cNvPr id="6" name="5 Marcador de contenido"/>
          <p:cNvSpPr>
            <a:spLocks noGrp="1"/>
          </p:cNvSpPr>
          <p:nvPr>
            <p:ph idx="1"/>
          </p:nvPr>
        </p:nvSpPr>
        <p:spPr>
          <a:xfrm>
            <a:off x="457200" y="1600201"/>
            <a:ext cx="8229600" cy="532656"/>
          </a:xfrm>
        </p:spPr>
        <p:txBody>
          <a:bodyPr>
            <a:normAutofit/>
          </a:bodyPr>
          <a:lstStyle/>
          <a:p>
            <a:r>
              <a:rPr lang="es-AR" dirty="0" smtClean="0"/>
              <a:t>Luminosidad</a:t>
            </a:r>
            <a:endParaRPr lang="es-AR" dirty="0"/>
          </a:p>
        </p:txBody>
      </p:sp>
      <p:graphicFrame>
        <p:nvGraphicFramePr>
          <p:cNvPr id="5" name="16 Gráfico"/>
          <p:cNvGraphicFramePr>
            <a:graphicFrameLocks/>
          </p:cNvGraphicFramePr>
          <p:nvPr>
            <p:extLst>
              <p:ext uri="{D42A27DB-BD31-4B8C-83A1-F6EECF244321}">
                <p14:modId xmlns:p14="http://schemas.microsoft.com/office/powerpoint/2010/main" val="581814433"/>
              </p:ext>
            </p:extLst>
          </p:nvPr>
        </p:nvGraphicFramePr>
        <p:xfrm>
          <a:off x="3563888" y="2708920"/>
          <a:ext cx="5167033" cy="2745441"/>
        </p:xfrm>
        <a:graphic>
          <a:graphicData uri="http://schemas.openxmlformats.org/drawingml/2006/chart">
            <c:chart xmlns:c="http://schemas.openxmlformats.org/drawingml/2006/chart" xmlns:r="http://schemas.openxmlformats.org/officeDocument/2006/relationships" r:id="rId2"/>
          </a:graphicData>
        </a:graphic>
      </p:graphicFrame>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graphicFrame>
        <p:nvGraphicFramePr>
          <p:cNvPr id="3" name="2 Tabla"/>
          <p:cNvGraphicFramePr>
            <a:graphicFrameLocks noGrp="1"/>
          </p:cNvGraphicFramePr>
          <p:nvPr>
            <p:extLst>
              <p:ext uri="{D42A27DB-BD31-4B8C-83A1-F6EECF244321}">
                <p14:modId xmlns:p14="http://schemas.microsoft.com/office/powerpoint/2010/main" val="2477152455"/>
              </p:ext>
            </p:extLst>
          </p:nvPr>
        </p:nvGraphicFramePr>
        <p:xfrm>
          <a:off x="323528" y="2204864"/>
          <a:ext cx="3225800" cy="952500"/>
        </p:xfrm>
        <a:graphic>
          <a:graphicData uri="http://schemas.openxmlformats.org/drawingml/2006/table">
            <a:tbl>
              <a:tblPr>
                <a:tableStyleId>{5C22544A-7EE6-4342-B048-85BDC9FD1C3A}</a:tableStyleId>
              </a:tblPr>
              <a:tblGrid>
                <a:gridCol w="1736969"/>
                <a:gridCol w="1488831"/>
              </a:tblGrid>
              <a:tr h="190500">
                <a:tc gridSpan="2">
                  <a:txBody>
                    <a:bodyPr/>
                    <a:lstStyle/>
                    <a:p>
                      <a:pPr algn="ctr" fontAlgn="b"/>
                      <a:r>
                        <a:rPr lang="es-AR" sz="1100" u="none" strike="noStrike">
                          <a:effectLst/>
                        </a:rPr>
                        <a:t>LUMINOSIDAD</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r>
              <a:tr h="190500">
                <a:tc>
                  <a:txBody>
                    <a:bodyPr/>
                    <a:lstStyle/>
                    <a:p>
                      <a:pPr algn="l" fontAlgn="b"/>
                      <a:r>
                        <a:rPr lang="es-AR" sz="1100" u="none" strike="noStrike">
                          <a:effectLst/>
                        </a:rPr>
                        <a:t>DÍA</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85</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NOCHE</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55</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AMANECER</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16</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ATARDECER</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dirty="0">
                          <a:effectLst/>
                        </a:rPr>
                        <a:t>38</a:t>
                      </a:r>
                      <a:endParaRPr lang="es-AR"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692169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DATOS FINALES</a:t>
            </a:r>
            <a:endParaRPr lang="es-AR" dirty="0"/>
          </a:p>
        </p:txBody>
      </p:sp>
      <p:sp>
        <p:nvSpPr>
          <p:cNvPr id="5" name="4 Marcador de contenido"/>
          <p:cNvSpPr>
            <a:spLocks noGrp="1"/>
          </p:cNvSpPr>
          <p:nvPr>
            <p:ph idx="1"/>
          </p:nvPr>
        </p:nvSpPr>
        <p:spPr>
          <a:xfrm>
            <a:off x="457200" y="1600201"/>
            <a:ext cx="8229600" cy="604664"/>
          </a:xfrm>
        </p:spPr>
        <p:txBody>
          <a:bodyPr/>
          <a:lstStyle/>
          <a:p>
            <a:r>
              <a:rPr lang="es-AR" dirty="0" smtClean="0"/>
              <a:t>Visibilidad</a:t>
            </a:r>
            <a:endParaRPr lang="es-AR" dirty="0"/>
          </a:p>
        </p:txBody>
      </p:sp>
      <p:graphicFrame>
        <p:nvGraphicFramePr>
          <p:cNvPr id="8" name="5 Gráfico"/>
          <p:cNvGraphicFramePr>
            <a:graphicFrameLocks/>
          </p:cNvGraphicFramePr>
          <p:nvPr>
            <p:extLst>
              <p:ext uri="{D42A27DB-BD31-4B8C-83A1-F6EECF244321}">
                <p14:modId xmlns:p14="http://schemas.microsoft.com/office/powerpoint/2010/main" val="3476869468"/>
              </p:ext>
            </p:extLst>
          </p:nvPr>
        </p:nvGraphicFramePr>
        <p:xfrm>
          <a:off x="4067944" y="4114800"/>
          <a:ext cx="4572000"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graphicFrame>
        <p:nvGraphicFramePr>
          <p:cNvPr id="3" name="2 Tabla"/>
          <p:cNvGraphicFramePr>
            <a:graphicFrameLocks noGrp="1"/>
          </p:cNvGraphicFramePr>
          <p:nvPr>
            <p:extLst>
              <p:ext uri="{D42A27DB-BD31-4B8C-83A1-F6EECF244321}">
                <p14:modId xmlns:p14="http://schemas.microsoft.com/office/powerpoint/2010/main" val="439029608"/>
              </p:ext>
            </p:extLst>
          </p:nvPr>
        </p:nvGraphicFramePr>
        <p:xfrm>
          <a:off x="323528" y="2204864"/>
          <a:ext cx="3225800" cy="1524000"/>
        </p:xfrm>
        <a:graphic>
          <a:graphicData uri="http://schemas.openxmlformats.org/drawingml/2006/table">
            <a:tbl>
              <a:tblPr>
                <a:tableStyleId>{5C22544A-7EE6-4342-B048-85BDC9FD1C3A}</a:tableStyleId>
              </a:tblPr>
              <a:tblGrid>
                <a:gridCol w="1736969"/>
                <a:gridCol w="1488831"/>
              </a:tblGrid>
              <a:tr h="190500">
                <a:tc gridSpan="2">
                  <a:txBody>
                    <a:bodyPr/>
                    <a:lstStyle/>
                    <a:p>
                      <a:pPr algn="ctr" fontAlgn="b"/>
                      <a:r>
                        <a:rPr lang="es-AR" sz="1100" u="none" strike="noStrike">
                          <a:effectLst/>
                        </a:rPr>
                        <a:t>VISIBILIDAD</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r>
              <a:tr h="190500">
                <a:tc>
                  <a:txBody>
                    <a:bodyPr/>
                    <a:lstStyle/>
                    <a:p>
                      <a:pPr algn="l" fontAlgn="b"/>
                      <a:r>
                        <a:rPr lang="es-AR" sz="1100" u="none" strike="noStrike">
                          <a:effectLst/>
                        </a:rPr>
                        <a:t>BUENA</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101</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LLOVIZNA</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9</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NIEBLA</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13</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HUMO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POLVO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TORMENTA</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5</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OTRO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dirty="0">
                          <a:effectLst/>
                        </a:rPr>
                        <a:t>20</a:t>
                      </a:r>
                      <a:endParaRPr lang="es-AR"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31491409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DATOS FINALES</a:t>
            </a:r>
            <a:endParaRPr lang="es-AR" dirty="0"/>
          </a:p>
        </p:txBody>
      </p:sp>
      <p:sp>
        <p:nvSpPr>
          <p:cNvPr id="3" name="2 Marcador de contenido"/>
          <p:cNvSpPr>
            <a:spLocks noGrp="1"/>
          </p:cNvSpPr>
          <p:nvPr>
            <p:ph idx="1"/>
          </p:nvPr>
        </p:nvSpPr>
        <p:spPr>
          <a:xfrm>
            <a:off x="395536" y="1196752"/>
            <a:ext cx="8219256" cy="604664"/>
          </a:xfrm>
        </p:spPr>
        <p:txBody>
          <a:bodyPr/>
          <a:lstStyle/>
          <a:p>
            <a:r>
              <a:rPr lang="es-AR" dirty="0" smtClean="0"/>
              <a:t>Tipo de incidente</a:t>
            </a:r>
            <a:endParaRPr lang="es-AR" dirty="0"/>
          </a:p>
        </p:txBody>
      </p:sp>
      <p:graphicFrame>
        <p:nvGraphicFramePr>
          <p:cNvPr id="5" name="17 Gráfico"/>
          <p:cNvGraphicFramePr>
            <a:graphicFrameLocks/>
          </p:cNvGraphicFramePr>
          <p:nvPr>
            <p:extLst>
              <p:ext uri="{D42A27DB-BD31-4B8C-83A1-F6EECF244321}">
                <p14:modId xmlns:p14="http://schemas.microsoft.com/office/powerpoint/2010/main" val="2025712896"/>
              </p:ext>
            </p:extLst>
          </p:nvPr>
        </p:nvGraphicFramePr>
        <p:xfrm>
          <a:off x="3427880" y="3717032"/>
          <a:ext cx="5716120" cy="2745441"/>
        </p:xfrm>
        <a:graphic>
          <a:graphicData uri="http://schemas.openxmlformats.org/drawingml/2006/chart">
            <c:chart xmlns:c="http://schemas.openxmlformats.org/drawingml/2006/chart" xmlns:r="http://schemas.openxmlformats.org/officeDocument/2006/relationships" r:id="rId2"/>
          </a:graphicData>
        </a:graphic>
      </p:graphicFrame>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graphicFrame>
        <p:nvGraphicFramePr>
          <p:cNvPr id="6" name="5 Tabla"/>
          <p:cNvGraphicFramePr>
            <a:graphicFrameLocks noGrp="1"/>
          </p:cNvGraphicFramePr>
          <p:nvPr>
            <p:extLst>
              <p:ext uri="{D42A27DB-BD31-4B8C-83A1-F6EECF244321}">
                <p14:modId xmlns:p14="http://schemas.microsoft.com/office/powerpoint/2010/main" val="2847470927"/>
              </p:ext>
            </p:extLst>
          </p:nvPr>
        </p:nvGraphicFramePr>
        <p:xfrm>
          <a:off x="323528" y="1772816"/>
          <a:ext cx="3225800" cy="2286000"/>
        </p:xfrm>
        <a:graphic>
          <a:graphicData uri="http://schemas.openxmlformats.org/drawingml/2006/table">
            <a:tbl>
              <a:tblPr>
                <a:tableStyleId>{5C22544A-7EE6-4342-B048-85BDC9FD1C3A}</a:tableStyleId>
              </a:tblPr>
              <a:tblGrid>
                <a:gridCol w="1736969"/>
                <a:gridCol w="1488831"/>
              </a:tblGrid>
              <a:tr h="190500">
                <a:tc gridSpan="2">
                  <a:txBody>
                    <a:bodyPr/>
                    <a:lstStyle/>
                    <a:p>
                      <a:pPr algn="ctr" fontAlgn="b"/>
                      <a:r>
                        <a:rPr lang="es-AR" sz="1100" u="none" strike="noStrike" dirty="0">
                          <a:effectLst/>
                        </a:rPr>
                        <a:t>TIPO DE INCIDENTE</a:t>
                      </a:r>
                      <a:endParaRPr lang="es-AR" sz="1100" b="0" i="0" u="none" strike="noStrike" dirty="0">
                        <a:solidFill>
                          <a:srgbClr val="000000"/>
                        </a:solidFill>
                        <a:effectLst/>
                        <a:latin typeface="Calibri"/>
                      </a:endParaRPr>
                    </a:p>
                  </a:txBody>
                  <a:tcPr marL="9525" marR="9525" marT="9525" marB="0" anchor="b"/>
                </a:tc>
                <a:tc hMerge="1">
                  <a:txBody>
                    <a:bodyPr/>
                    <a:lstStyle/>
                    <a:p>
                      <a:endParaRPr lang="es-AR"/>
                    </a:p>
                  </a:txBody>
                  <a:tcPr/>
                </a:tc>
              </a:tr>
              <a:tr h="190500">
                <a:tc>
                  <a:txBody>
                    <a:bodyPr/>
                    <a:lstStyle/>
                    <a:p>
                      <a:pPr algn="l" fontAlgn="b"/>
                      <a:r>
                        <a:rPr lang="es-AR" sz="1100" u="none" strike="noStrike">
                          <a:effectLst/>
                        </a:rPr>
                        <a:t>COLISION</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10</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DESPISTE</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50</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CAMION CRUZADO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51</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VUELCO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37</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DESPERFECTO MECANICO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22</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DESPRENDIMIENTO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9</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INCENDIO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ARBOL CAIDO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PUENTE ROTO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ANIMAL SUELTO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OTRO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dirty="0">
                          <a:effectLst/>
                        </a:rPr>
                        <a:t>14</a:t>
                      </a:r>
                      <a:endParaRPr lang="es-AR"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37866443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LaptopAnalisis\Desktop\IMP\ZONA NORTE COLISIO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04664"/>
            <a:ext cx="3651009" cy="6013426"/>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Users\LaptopAnalisis\Desktop\IMP\ZONA SUR COLISIO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1292" y="410045"/>
            <a:ext cx="3669140" cy="6043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7853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LaptopAnalisis\Desktop\IMP\ZONA MEDIA COLISIO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0"/>
            <a:ext cx="4176464" cy="687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5861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LaptopAnalisis\Desktop\IMP\DESPISTE  ZONA MEDIA NORT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2" y="-27384"/>
            <a:ext cx="4180411" cy="6885384"/>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LaptopAnalisis\Desktop\IMP\DESPISTE  ZONA SU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1090" y="-47969"/>
            <a:ext cx="4192910" cy="6905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691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708920"/>
            <a:ext cx="8229600" cy="1143000"/>
          </a:xfrm>
        </p:spPr>
        <p:txBody>
          <a:bodyPr/>
          <a:lstStyle/>
          <a:p>
            <a:r>
              <a:rPr lang="es-AR" dirty="0" smtClean="0"/>
              <a:t>METODOLOGIA DE TRABAJO</a:t>
            </a:r>
            <a:endParaRPr lang="es-AR"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60648"/>
            <a:ext cx="1646200" cy="1621850"/>
          </a:xfrm>
          <a:prstGeom prst="rect">
            <a:avLst/>
          </a:prstGeom>
        </p:spPr>
      </p:pic>
    </p:spTree>
    <p:extLst>
      <p:ext uri="{BB962C8B-B14F-4D97-AF65-F5344CB8AC3E}">
        <p14:creationId xmlns:p14="http://schemas.microsoft.com/office/powerpoint/2010/main" val="31258307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LaptopAnalisis\Desktop\IMP\INCIDENTES DESPISTE ZONA MEDIA NORT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68" y="0"/>
            <a:ext cx="4169503" cy="6867418"/>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LaptopAnalisis\Desktop\IMP\INCIDENTES DESPISTE ZONA SU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3773"/>
            <a:ext cx="4144888" cy="682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940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LaptopAnalisis\Desktop\IMP\zona nort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502"/>
            <a:ext cx="4176464" cy="6878882"/>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C:\Users\LaptopAnalisis\Desktop\IMP\zona medi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5435" y="6502"/>
            <a:ext cx="4159838" cy="6851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2625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LaptopAnalisis\Desktop\IMP\zona sur-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24154"/>
            <a:ext cx="4169489" cy="6867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5632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LaptopAnalisis\Desktop\IMP\VUELCOS ZONA MEDIA NORT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52" y="0"/>
            <a:ext cx="4160204" cy="6852098"/>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C:\Users\LaptopAnalisis\Desktop\IMP\VUELCO ZONA SU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9934" y="1"/>
            <a:ext cx="4160202" cy="6852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4152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LaptopAnalisis\Desktop\IMP\DESPERFECTO ZONA MEDIA NORT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9" y="0"/>
            <a:ext cx="41637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C:\Users\LaptopAnalisis\Desktop\IMP\DESPERFECTO ZONA SUR-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0"/>
            <a:ext cx="4139952" cy="6818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9896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DATOS FINALES</a:t>
            </a:r>
            <a:endParaRPr lang="es-AR" dirty="0"/>
          </a:p>
        </p:txBody>
      </p:sp>
      <p:sp>
        <p:nvSpPr>
          <p:cNvPr id="3" name="2 Marcador de contenido"/>
          <p:cNvSpPr>
            <a:spLocks noGrp="1"/>
          </p:cNvSpPr>
          <p:nvPr>
            <p:ph idx="1"/>
          </p:nvPr>
        </p:nvSpPr>
        <p:spPr>
          <a:xfrm>
            <a:off x="457200" y="1600201"/>
            <a:ext cx="8229600" cy="532656"/>
          </a:xfrm>
        </p:spPr>
        <p:txBody>
          <a:bodyPr>
            <a:normAutofit/>
          </a:bodyPr>
          <a:lstStyle/>
          <a:p>
            <a:r>
              <a:rPr lang="es-AR" dirty="0" smtClean="0"/>
              <a:t>Cantidades:</a:t>
            </a:r>
            <a:endParaRPr lang="es-AR" dirty="0"/>
          </a:p>
        </p:txBody>
      </p:sp>
      <p:graphicFrame>
        <p:nvGraphicFramePr>
          <p:cNvPr id="5" name="18 Gráfico"/>
          <p:cNvGraphicFramePr>
            <a:graphicFrameLocks/>
          </p:cNvGraphicFramePr>
          <p:nvPr>
            <p:extLst>
              <p:ext uri="{D42A27DB-BD31-4B8C-83A1-F6EECF244321}">
                <p14:modId xmlns:p14="http://schemas.microsoft.com/office/powerpoint/2010/main" val="3989411238"/>
              </p:ext>
            </p:extLst>
          </p:nvPr>
        </p:nvGraphicFramePr>
        <p:xfrm>
          <a:off x="3131840" y="2924944"/>
          <a:ext cx="5615268" cy="3675530"/>
        </p:xfrm>
        <a:graphic>
          <a:graphicData uri="http://schemas.openxmlformats.org/drawingml/2006/chart">
            <c:chart xmlns:c="http://schemas.openxmlformats.org/drawingml/2006/chart" xmlns:r="http://schemas.openxmlformats.org/officeDocument/2006/relationships" r:id="rId2"/>
          </a:graphicData>
        </a:graphic>
      </p:graphicFrame>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graphicFrame>
        <p:nvGraphicFramePr>
          <p:cNvPr id="6" name="5 Tabla"/>
          <p:cNvGraphicFramePr>
            <a:graphicFrameLocks noGrp="1"/>
          </p:cNvGraphicFramePr>
          <p:nvPr>
            <p:extLst>
              <p:ext uri="{D42A27DB-BD31-4B8C-83A1-F6EECF244321}">
                <p14:modId xmlns:p14="http://schemas.microsoft.com/office/powerpoint/2010/main" val="3345983365"/>
              </p:ext>
            </p:extLst>
          </p:nvPr>
        </p:nvGraphicFramePr>
        <p:xfrm>
          <a:off x="251520" y="2204864"/>
          <a:ext cx="3225800" cy="1143000"/>
        </p:xfrm>
        <a:graphic>
          <a:graphicData uri="http://schemas.openxmlformats.org/drawingml/2006/table">
            <a:tbl>
              <a:tblPr>
                <a:tableStyleId>{5C22544A-7EE6-4342-B048-85BDC9FD1C3A}</a:tableStyleId>
              </a:tblPr>
              <a:tblGrid>
                <a:gridCol w="1736969"/>
                <a:gridCol w="1488831"/>
              </a:tblGrid>
              <a:tr h="190500">
                <a:tc gridSpan="2">
                  <a:txBody>
                    <a:bodyPr/>
                    <a:lstStyle/>
                    <a:p>
                      <a:pPr algn="ctr" fontAlgn="b"/>
                      <a:r>
                        <a:rPr lang="es-AR" sz="1100" u="none" strike="noStrike">
                          <a:effectLst/>
                        </a:rPr>
                        <a:t>CANTIDAD DE</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r>
              <a:tr h="190500">
                <a:tc>
                  <a:txBody>
                    <a:bodyPr/>
                    <a:lstStyle/>
                    <a:p>
                      <a:pPr algn="l" fontAlgn="b"/>
                      <a:r>
                        <a:rPr lang="es-AR" sz="1100" u="none" strike="noStrike">
                          <a:effectLst/>
                        </a:rPr>
                        <a:t>HERIDOS LEVES</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47</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HERIDOS GRAVES</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7</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FALLECIDOS</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ILESOS</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171</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VEHICULOS INVOLUCRADOS</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dirty="0">
                          <a:effectLst/>
                        </a:rPr>
                        <a:t>216</a:t>
                      </a:r>
                      <a:endParaRPr lang="es-AR"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14755954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DATOS FINALES</a:t>
            </a:r>
            <a:endParaRPr lang="es-AR" dirty="0"/>
          </a:p>
        </p:txBody>
      </p:sp>
      <p:sp>
        <p:nvSpPr>
          <p:cNvPr id="3" name="2 Marcador de contenido"/>
          <p:cNvSpPr>
            <a:spLocks noGrp="1"/>
          </p:cNvSpPr>
          <p:nvPr>
            <p:ph idx="1"/>
          </p:nvPr>
        </p:nvSpPr>
        <p:spPr>
          <a:xfrm>
            <a:off x="457200" y="1600201"/>
            <a:ext cx="8229600" cy="532656"/>
          </a:xfrm>
        </p:spPr>
        <p:txBody>
          <a:bodyPr>
            <a:normAutofit/>
          </a:bodyPr>
          <a:lstStyle/>
          <a:p>
            <a:r>
              <a:rPr lang="es-AR" dirty="0" smtClean="0"/>
              <a:t>Participantes del incidente:</a:t>
            </a:r>
            <a:endParaRPr lang="es-AR" dirty="0"/>
          </a:p>
        </p:txBody>
      </p:sp>
      <p:graphicFrame>
        <p:nvGraphicFramePr>
          <p:cNvPr id="7" name="6 Gráfico"/>
          <p:cNvGraphicFramePr>
            <a:graphicFrameLocks/>
          </p:cNvGraphicFramePr>
          <p:nvPr>
            <p:extLst>
              <p:ext uri="{D42A27DB-BD31-4B8C-83A1-F6EECF244321}">
                <p14:modId xmlns:p14="http://schemas.microsoft.com/office/powerpoint/2010/main" val="3198395253"/>
              </p:ext>
            </p:extLst>
          </p:nvPr>
        </p:nvGraphicFramePr>
        <p:xfrm>
          <a:off x="3707904" y="3356992"/>
          <a:ext cx="5072063" cy="3114675"/>
        </p:xfrm>
        <a:graphic>
          <a:graphicData uri="http://schemas.openxmlformats.org/drawingml/2006/chart">
            <c:chart xmlns:c="http://schemas.openxmlformats.org/drawingml/2006/chart" xmlns:r="http://schemas.openxmlformats.org/officeDocument/2006/relationships" r:id="rId2"/>
          </a:graphicData>
        </a:graphic>
      </p:graphicFrame>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graphicFrame>
        <p:nvGraphicFramePr>
          <p:cNvPr id="5" name="4 Tabla"/>
          <p:cNvGraphicFramePr>
            <a:graphicFrameLocks noGrp="1"/>
          </p:cNvGraphicFramePr>
          <p:nvPr>
            <p:extLst>
              <p:ext uri="{D42A27DB-BD31-4B8C-83A1-F6EECF244321}">
                <p14:modId xmlns:p14="http://schemas.microsoft.com/office/powerpoint/2010/main" val="2180613184"/>
              </p:ext>
            </p:extLst>
          </p:nvPr>
        </p:nvGraphicFramePr>
        <p:xfrm>
          <a:off x="395536" y="2132856"/>
          <a:ext cx="3225800" cy="2249805"/>
        </p:xfrm>
        <a:graphic>
          <a:graphicData uri="http://schemas.openxmlformats.org/drawingml/2006/table">
            <a:tbl>
              <a:tblPr>
                <a:tableStyleId>{5C22544A-7EE6-4342-B048-85BDC9FD1C3A}</a:tableStyleId>
              </a:tblPr>
              <a:tblGrid>
                <a:gridCol w="1736969"/>
                <a:gridCol w="1488831"/>
              </a:tblGrid>
              <a:tr h="190500">
                <a:tc gridSpan="2">
                  <a:txBody>
                    <a:bodyPr/>
                    <a:lstStyle/>
                    <a:p>
                      <a:pPr algn="ctr" fontAlgn="b"/>
                      <a:r>
                        <a:rPr lang="es-AR" sz="1100" u="none" strike="noStrike">
                          <a:effectLst/>
                        </a:rPr>
                        <a:t>PARTICIPANTES</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r>
              <a:tr h="190500">
                <a:tc>
                  <a:txBody>
                    <a:bodyPr/>
                    <a:lstStyle/>
                    <a:p>
                      <a:pPr algn="l" fontAlgn="b"/>
                      <a:r>
                        <a:rPr lang="es-AR" sz="1100" u="none" strike="noStrike">
                          <a:effectLst/>
                        </a:rPr>
                        <a:t>ANIMAL</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PEATON</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MOTO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CUATRI</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AUTO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67</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CAMIONETA</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26</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CAMION</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78</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TRANSPORTE DE PASAJEROS</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COMBI</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COLECTIVO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dirty="0">
                          <a:effectLst/>
                        </a:rPr>
                        <a:t>0</a:t>
                      </a:r>
                      <a:endParaRPr lang="es-AR"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2330460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comparaciones</a:t>
            </a:r>
            <a:endParaRPr lang="es-AR" dirty="0"/>
          </a:p>
        </p:txBody>
      </p:sp>
      <p:sp>
        <p:nvSpPr>
          <p:cNvPr id="3" name="2 Marcador de contenido"/>
          <p:cNvSpPr>
            <a:spLocks noGrp="1"/>
          </p:cNvSpPr>
          <p:nvPr>
            <p:ph idx="1"/>
          </p:nvPr>
        </p:nvSpPr>
        <p:spPr/>
        <p:txBody>
          <a:bodyPr/>
          <a:lstStyle/>
          <a:p>
            <a:r>
              <a:rPr lang="es-AR" dirty="0" smtClean="0"/>
              <a:t>Para tener en cuenta, desde el año 2010 al 2012 se han actualizando las planillas para recabar datos,  siendo la de este ultimo año la mas completa y la que ha dado resultados óptimos en cuanto a la cantidad y veracidad de datos recopilados.</a:t>
            </a:r>
          </a:p>
          <a:p>
            <a:r>
              <a:rPr lang="es-AR" dirty="0" smtClean="0"/>
              <a:t>Así mismo se llevo un control mas estricto en cuanto a la carga y recolección delos datos.</a:t>
            </a:r>
            <a:endParaRPr lang="es-AR"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spTree>
    <p:extLst>
      <p:ext uri="{BB962C8B-B14F-4D97-AF65-F5344CB8AC3E}">
        <p14:creationId xmlns:p14="http://schemas.microsoft.com/office/powerpoint/2010/main" val="37720782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aptopAnalisis\Documents\LotApps\Free PDF to JPG Converter\PLANILLA OP\PLANILLA O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126" y="1988840"/>
            <a:ext cx="3093721" cy="218805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pic>
        <p:nvPicPr>
          <p:cNvPr id="2051" name="Picture 3" descr="C:\Users\LaptopAnalisis\Documents\LotApps\Free PDF to JPG Converter\planilla\planilla-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2502" y="1988840"/>
            <a:ext cx="2334004" cy="384424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C:\Users\LaptopAnalisis\Desktop\PPT\planill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527" y="1988841"/>
            <a:ext cx="2199265" cy="384424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3 CuadroTexto"/>
          <p:cNvSpPr txBox="1"/>
          <p:nvPr/>
        </p:nvSpPr>
        <p:spPr>
          <a:xfrm>
            <a:off x="1421459" y="1415900"/>
            <a:ext cx="707053" cy="369332"/>
          </a:xfrm>
          <a:prstGeom prst="rect">
            <a:avLst/>
          </a:prstGeom>
          <a:noFill/>
        </p:spPr>
        <p:txBody>
          <a:bodyPr wrap="none" rtlCol="0">
            <a:spAutoFit/>
          </a:bodyPr>
          <a:lstStyle/>
          <a:p>
            <a:r>
              <a:rPr lang="es-AR" dirty="0" smtClean="0"/>
              <a:t>2010</a:t>
            </a:r>
            <a:endParaRPr lang="es-AR" dirty="0"/>
          </a:p>
        </p:txBody>
      </p:sp>
      <p:sp>
        <p:nvSpPr>
          <p:cNvPr id="9" name="8 CuadroTexto"/>
          <p:cNvSpPr txBox="1"/>
          <p:nvPr/>
        </p:nvSpPr>
        <p:spPr>
          <a:xfrm>
            <a:off x="4425977" y="1448166"/>
            <a:ext cx="710323" cy="369332"/>
          </a:xfrm>
          <a:prstGeom prst="rect">
            <a:avLst/>
          </a:prstGeom>
          <a:noFill/>
        </p:spPr>
        <p:txBody>
          <a:bodyPr wrap="none" rtlCol="0">
            <a:spAutoFit/>
          </a:bodyPr>
          <a:lstStyle/>
          <a:p>
            <a:r>
              <a:rPr lang="es-AR" dirty="0" smtClean="0"/>
              <a:t>2011</a:t>
            </a:r>
            <a:endParaRPr lang="es-AR" dirty="0"/>
          </a:p>
        </p:txBody>
      </p:sp>
      <p:sp>
        <p:nvSpPr>
          <p:cNvPr id="10" name="9 CuadroTexto"/>
          <p:cNvSpPr txBox="1"/>
          <p:nvPr/>
        </p:nvSpPr>
        <p:spPr>
          <a:xfrm>
            <a:off x="6871997" y="1415900"/>
            <a:ext cx="714491" cy="369332"/>
          </a:xfrm>
          <a:prstGeom prst="rect">
            <a:avLst/>
          </a:prstGeom>
          <a:noFill/>
        </p:spPr>
        <p:txBody>
          <a:bodyPr wrap="none" rtlCol="0">
            <a:spAutoFit/>
          </a:bodyPr>
          <a:lstStyle/>
          <a:p>
            <a:r>
              <a:rPr lang="es-AR" dirty="0" smtClean="0"/>
              <a:t>2012</a:t>
            </a:r>
          </a:p>
        </p:txBody>
      </p:sp>
    </p:spTree>
    <p:extLst>
      <p:ext uri="{BB962C8B-B14F-4D97-AF65-F5344CB8AC3E}">
        <p14:creationId xmlns:p14="http://schemas.microsoft.com/office/powerpoint/2010/main" val="19026756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COMPARACIONES</a:t>
            </a:r>
            <a:endParaRPr lang="es-AR" dirty="0"/>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graphicFrame>
        <p:nvGraphicFramePr>
          <p:cNvPr id="3" name="2 Tabla"/>
          <p:cNvGraphicFramePr>
            <a:graphicFrameLocks noGrp="1"/>
          </p:cNvGraphicFramePr>
          <p:nvPr>
            <p:extLst>
              <p:ext uri="{D42A27DB-BD31-4B8C-83A1-F6EECF244321}">
                <p14:modId xmlns:p14="http://schemas.microsoft.com/office/powerpoint/2010/main" val="4093668655"/>
              </p:ext>
            </p:extLst>
          </p:nvPr>
        </p:nvGraphicFramePr>
        <p:xfrm>
          <a:off x="395536" y="2204864"/>
          <a:ext cx="3810000" cy="771525"/>
        </p:xfrm>
        <a:graphic>
          <a:graphicData uri="http://schemas.openxmlformats.org/drawingml/2006/table">
            <a:tbl>
              <a:tblPr>
                <a:tableStyleId>{5C22544A-7EE6-4342-B048-85BDC9FD1C3A}</a:tableStyleId>
              </a:tblPr>
              <a:tblGrid>
                <a:gridCol w="762000"/>
                <a:gridCol w="762000"/>
                <a:gridCol w="762000"/>
                <a:gridCol w="762000"/>
                <a:gridCol w="762000"/>
              </a:tblGrid>
              <a:tr h="190500">
                <a:tc gridSpan="2">
                  <a:txBody>
                    <a:bodyPr/>
                    <a:lstStyle/>
                    <a:p>
                      <a:pPr algn="ctr" fontAlgn="b"/>
                      <a:r>
                        <a:rPr lang="es-AR" sz="1100" u="none" strike="noStrike" dirty="0">
                          <a:effectLst/>
                        </a:rPr>
                        <a:t>Horario:</a:t>
                      </a:r>
                      <a:endParaRPr lang="es-AR" sz="1100" b="0" i="0" u="none" strike="noStrike" dirty="0">
                        <a:solidFill>
                          <a:srgbClr val="000000"/>
                        </a:solidFill>
                        <a:effectLst/>
                        <a:latin typeface="Calibri"/>
                      </a:endParaRPr>
                    </a:p>
                  </a:txBody>
                  <a:tcPr marL="9525" marR="9525" marT="9525" marB="0" anchor="b"/>
                </a:tc>
                <a:tc hMerge="1">
                  <a:txBody>
                    <a:bodyPr/>
                    <a:lstStyle/>
                    <a:p>
                      <a:endParaRPr lang="es-AR"/>
                    </a:p>
                  </a:txBody>
                  <a:tcPr/>
                </a:tc>
                <a:tc>
                  <a:txBody>
                    <a:bodyPr/>
                    <a:lstStyle/>
                    <a:p>
                      <a:pPr algn="ctr" fontAlgn="b"/>
                      <a:r>
                        <a:rPr lang="es-AR" sz="1100" u="none" strike="noStrike">
                          <a:effectLst/>
                        </a:rPr>
                        <a:t>2012</a:t>
                      </a:r>
                      <a:endParaRPr lang="es-AR" sz="1100" b="0" i="0" u="none" strike="noStrike">
                        <a:solidFill>
                          <a:srgbClr val="000000"/>
                        </a:solidFill>
                        <a:effectLst/>
                        <a:latin typeface="Calibri"/>
                      </a:endParaRPr>
                    </a:p>
                  </a:txBody>
                  <a:tcPr marL="9525" marR="9525" marT="9525" marB="0" anchor="b"/>
                </a:tc>
                <a:tc>
                  <a:txBody>
                    <a:bodyPr/>
                    <a:lstStyle/>
                    <a:p>
                      <a:pPr algn="ctr" fontAlgn="b"/>
                      <a:r>
                        <a:rPr lang="es-AR" sz="1100" u="none" strike="noStrike">
                          <a:effectLst/>
                        </a:rPr>
                        <a:t>2011</a:t>
                      </a:r>
                      <a:endParaRPr lang="es-AR" sz="1100" b="0" i="0" u="none" strike="noStrike">
                        <a:solidFill>
                          <a:srgbClr val="000000"/>
                        </a:solidFill>
                        <a:effectLst/>
                        <a:latin typeface="Calibri"/>
                      </a:endParaRPr>
                    </a:p>
                  </a:txBody>
                  <a:tcPr marL="9525" marR="9525" marT="9525" marB="0" anchor="b"/>
                </a:tc>
                <a:tc>
                  <a:txBody>
                    <a:bodyPr/>
                    <a:lstStyle/>
                    <a:p>
                      <a:pPr algn="ctr" fontAlgn="b"/>
                      <a:r>
                        <a:rPr lang="es-AR" sz="1100" u="none" strike="noStrike">
                          <a:effectLst/>
                        </a:rPr>
                        <a:t>2010</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pt-BR" sz="1100" u="none" strike="noStrike">
                          <a:effectLst/>
                        </a:rPr>
                        <a:t>DIURNO DE 09 A 18</a:t>
                      </a:r>
                      <a:endParaRPr lang="pt-B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109</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70</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104</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pt-BR" sz="1100" u="none" strike="noStrike">
                          <a:effectLst/>
                        </a:rPr>
                        <a:t>NOCTURNO DE 18 A 09</a:t>
                      </a:r>
                      <a:endParaRPr lang="pt-B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85</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54</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85</a:t>
                      </a:r>
                      <a:endParaRPr lang="es-AR" sz="1100" b="0" i="0" u="none" strike="noStrike">
                        <a:solidFill>
                          <a:srgbClr val="000000"/>
                        </a:solidFill>
                        <a:effectLst/>
                        <a:latin typeface="Calibri"/>
                      </a:endParaRPr>
                    </a:p>
                  </a:txBody>
                  <a:tcPr marL="9525" marR="9525" marT="9525" marB="0" anchor="b"/>
                </a:tc>
              </a:tr>
              <a:tr h="200025">
                <a:tc>
                  <a:txBody>
                    <a:bodyPr/>
                    <a:lstStyle/>
                    <a:p>
                      <a:pPr algn="l" fontAlgn="b"/>
                      <a:r>
                        <a:rPr lang="es-AR" sz="1100" u="none" strike="noStrike" dirty="0">
                          <a:effectLst/>
                        </a:rPr>
                        <a:t>Total</a:t>
                      </a:r>
                      <a:endParaRPr lang="es-AR" sz="1100" b="0" i="0" u="none" strike="noStrike" dirty="0">
                        <a:solidFill>
                          <a:srgbClr val="000000"/>
                        </a:solidFill>
                        <a:effectLst/>
                        <a:latin typeface="Calibri"/>
                      </a:endParaRPr>
                    </a:p>
                  </a:txBody>
                  <a:tcPr marL="9525" marR="9525" marT="9525" marB="0" anchor="b"/>
                </a:tc>
                <a:tc>
                  <a:txBody>
                    <a:bodyPr/>
                    <a:lstStyle/>
                    <a:p>
                      <a:pPr algn="l" fontAlgn="b"/>
                      <a:r>
                        <a:rPr lang="es-AR" sz="1100" u="none" strike="noStrike">
                          <a:effectLst/>
                        </a:rPr>
                        <a:t> </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194</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124</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dirty="0">
                          <a:effectLst/>
                        </a:rPr>
                        <a:t>189</a:t>
                      </a:r>
                      <a:endParaRPr lang="es-AR" sz="1100" b="0" i="0" u="none" strike="noStrike" dirty="0">
                        <a:solidFill>
                          <a:srgbClr val="000000"/>
                        </a:solidFill>
                        <a:effectLst/>
                        <a:latin typeface="Calibri"/>
                      </a:endParaRPr>
                    </a:p>
                  </a:txBody>
                  <a:tcPr marL="9525" marR="9525" marT="9525" marB="0" anchor="b"/>
                </a:tc>
              </a:tr>
            </a:tbl>
          </a:graphicData>
        </a:graphic>
      </p:graphicFrame>
      <p:graphicFrame>
        <p:nvGraphicFramePr>
          <p:cNvPr id="9" name="8 Gráfico"/>
          <p:cNvGraphicFramePr>
            <a:graphicFrameLocks/>
          </p:cNvGraphicFramePr>
          <p:nvPr>
            <p:extLst>
              <p:ext uri="{D42A27DB-BD31-4B8C-83A1-F6EECF244321}">
                <p14:modId xmlns:p14="http://schemas.microsoft.com/office/powerpoint/2010/main" val="3858068138"/>
              </p:ext>
            </p:extLst>
          </p:nvPr>
        </p:nvGraphicFramePr>
        <p:xfrm>
          <a:off x="4301896" y="3501008"/>
          <a:ext cx="4549588"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99546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AR" dirty="0" smtClean="0"/>
              <a:t>Tramos de la ruta</a:t>
            </a:r>
            <a:endParaRPr lang="es-AR" dirty="0"/>
          </a:p>
        </p:txBody>
      </p:sp>
      <p:sp>
        <p:nvSpPr>
          <p:cNvPr id="3" name="2 Marcador de contenido"/>
          <p:cNvSpPr>
            <a:spLocks noGrp="1"/>
          </p:cNvSpPr>
          <p:nvPr>
            <p:ph idx="1"/>
          </p:nvPr>
        </p:nvSpPr>
        <p:spPr>
          <a:xfrm>
            <a:off x="971600" y="1124744"/>
            <a:ext cx="7520940" cy="816203"/>
          </a:xfrm>
        </p:spPr>
        <p:txBody>
          <a:bodyPr>
            <a:normAutofit lnSpcReduction="10000"/>
          </a:bodyPr>
          <a:lstStyle/>
          <a:p>
            <a:pPr marL="0" indent="0" algn="just">
              <a:buNone/>
            </a:pPr>
            <a:r>
              <a:rPr lang="es-AR" dirty="0" smtClean="0"/>
              <a:t>PARA PODER  ESTABLECER LOS PUNTOS DONDE ACAECEN MAS ACCIDENTES HEMOS DIVIDO  LA RUTA NACIONAL Nº 3 Y LAS RUTAS COMPLEMENTARIAS EN 26 TRAMOS QUEDANDO LAS MISMAS DE LA SIGUIENTE MANERA:</a:t>
            </a:r>
            <a:endParaRPr lang="es-AR" dirty="0"/>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88640"/>
            <a:ext cx="823100" cy="810925"/>
          </a:xfrm>
          <a:prstGeom prst="rect">
            <a:avLst/>
          </a:prstGeom>
        </p:spPr>
      </p:pic>
      <p:graphicFrame>
        <p:nvGraphicFramePr>
          <p:cNvPr id="8" name="5 Marcador de contenido"/>
          <p:cNvGraphicFramePr>
            <a:graphicFrameLocks/>
          </p:cNvGraphicFramePr>
          <p:nvPr>
            <p:extLst>
              <p:ext uri="{D42A27DB-BD31-4B8C-83A1-F6EECF244321}">
                <p14:modId xmlns:p14="http://schemas.microsoft.com/office/powerpoint/2010/main" val="119019079"/>
              </p:ext>
            </p:extLst>
          </p:nvPr>
        </p:nvGraphicFramePr>
        <p:xfrm>
          <a:off x="1258877" y="2071400"/>
          <a:ext cx="3600400" cy="4671800"/>
        </p:xfrm>
        <a:graphic>
          <a:graphicData uri="http://schemas.openxmlformats.org/drawingml/2006/table">
            <a:tbl>
              <a:tblPr>
                <a:tableStyleId>{5C22544A-7EE6-4342-B048-85BDC9FD1C3A}</a:tableStyleId>
              </a:tblPr>
              <a:tblGrid>
                <a:gridCol w="702517"/>
                <a:gridCol w="2897883"/>
              </a:tblGrid>
              <a:tr h="175684">
                <a:tc gridSpan="2">
                  <a:txBody>
                    <a:bodyPr/>
                    <a:lstStyle/>
                    <a:p>
                      <a:pPr algn="ctr" fontAlgn="b"/>
                      <a:r>
                        <a:rPr lang="es-AR" sz="1000" u="none" strike="noStrike" dirty="0">
                          <a:effectLst/>
                        </a:rPr>
                        <a:t>Tramo de la ruta</a:t>
                      </a:r>
                      <a:endParaRPr lang="es-AR" sz="1000" b="0" i="0" u="none" strike="noStrike" dirty="0">
                        <a:solidFill>
                          <a:srgbClr val="000000"/>
                        </a:solidFill>
                        <a:effectLst/>
                        <a:latin typeface="Calibri"/>
                      </a:endParaRPr>
                    </a:p>
                  </a:txBody>
                  <a:tcPr marL="8366" marR="8366" marT="8366" marB="0" anchor="b"/>
                </a:tc>
                <a:tc hMerge="1">
                  <a:txBody>
                    <a:bodyPr/>
                    <a:lstStyle/>
                    <a:p>
                      <a:endParaRPr lang="es-AR"/>
                    </a:p>
                  </a:txBody>
                  <a:tcPr/>
                </a:tc>
              </a:tr>
              <a:tr h="167318">
                <a:tc rowSpan="2">
                  <a:txBody>
                    <a:bodyPr/>
                    <a:lstStyle/>
                    <a:p>
                      <a:pPr algn="ctr" fontAlgn="ctr"/>
                      <a:r>
                        <a:rPr lang="es-AR" sz="1000" u="none" strike="noStrike">
                          <a:effectLst/>
                        </a:rPr>
                        <a:t>Tramo 1</a:t>
                      </a:r>
                      <a:endParaRPr lang="es-AR" sz="1000" b="0" i="0" u="none" strike="noStrike">
                        <a:solidFill>
                          <a:srgbClr val="000000"/>
                        </a:solidFill>
                        <a:effectLst/>
                        <a:latin typeface="Calibri"/>
                      </a:endParaRPr>
                    </a:p>
                  </a:txBody>
                  <a:tcPr marL="8366" marR="8366" marT="8366" marB="0" anchor="ctr"/>
                </a:tc>
                <a:tc>
                  <a:txBody>
                    <a:bodyPr/>
                    <a:lstStyle/>
                    <a:p>
                      <a:pPr algn="l" fontAlgn="b"/>
                      <a:r>
                        <a:rPr lang="es-AR" sz="1000" u="none" strike="noStrike">
                          <a:effectLst/>
                        </a:rPr>
                        <a:t>Inicio: Ingreso a la ciudad de Ushuaia km 3049</a:t>
                      </a:r>
                      <a:endParaRPr lang="es-AR" sz="1000" b="0" i="0" u="none" strike="noStrike">
                        <a:solidFill>
                          <a:srgbClr val="000000"/>
                        </a:solidFill>
                        <a:effectLst/>
                        <a:latin typeface="Calibri"/>
                      </a:endParaRPr>
                    </a:p>
                  </a:txBody>
                  <a:tcPr marL="8366" marR="8366" marT="8366" marB="0" anchor="b"/>
                </a:tc>
              </a:tr>
              <a:tr h="167318">
                <a:tc vMerge="1">
                  <a:txBody>
                    <a:bodyPr/>
                    <a:lstStyle/>
                    <a:p>
                      <a:endParaRPr lang="es-AR"/>
                    </a:p>
                  </a:txBody>
                  <a:tcPr/>
                </a:tc>
                <a:tc>
                  <a:txBody>
                    <a:bodyPr/>
                    <a:lstStyle/>
                    <a:p>
                      <a:pPr algn="l" fontAlgn="b"/>
                      <a:r>
                        <a:rPr lang="es-AR" sz="1000" u="none" strike="noStrike">
                          <a:effectLst/>
                        </a:rPr>
                        <a:t>Fin: Acceso al Cerro Castor Km 3029</a:t>
                      </a:r>
                      <a:endParaRPr lang="es-AR" sz="1000" b="0" i="0" u="none" strike="noStrike">
                        <a:solidFill>
                          <a:srgbClr val="000000"/>
                        </a:solidFill>
                        <a:effectLst/>
                        <a:latin typeface="Calibri"/>
                      </a:endParaRPr>
                    </a:p>
                  </a:txBody>
                  <a:tcPr marL="8366" marR="8366" marT="8366" marB="0" anchor="b"/>
                </a:tc>
              </a:tr>
              <a:tr h="167318">
                <a:tc rowSpan="2">
                  <a:txBody>
                    <a:bodyPr/>
                    <a:lstStyle/>
                    <a:p>
                      <a:pPr algn="ctr" fontAlgn="ctr"/>
                      <a:r>
                        <a:rPr lang="es-AR" sz="1000" u="none" strike="noStrike">
                          <a:effectLst/>
                        </a:rPr>
                        <a:t>Tramo 2</a:t>
                      </a:r>
                      <a:endParaRPr lang="es-AR" sz="1000" b="0" i="0" u="none" strike="noStrike">
                        <a:solidFill>
                          <a:srgbClr val="000000"/>
                        </a:solidFill>
                        <a:effectLst/>
                        <a:latin typeface="Calibri"/>
                      </a:endParaRPr>
                    </a:p>
                  </a:txBody>
                  <a:tcPr marL="8366" marR="8366" marT="8366" marB="0" anchor="ctr"/>
                </a:tc>
                <a:tc>
                  <a:txBody>
                    <a:bodyPr/>
                    <a:lstStyle/>
                    <a:p>
                      <a:pPr algn="l" fontAlgn="b"/>
                      <a:r>
                        <a:rPr lang="es-AR" sz="1000" u="none" strike="noStrike">
                          <a:effectLst/>
                        </a:rPr>
                        <a:t>Inicio: Acceso al Cerro Castor km 3029</a:t>
                      </a:r>
                      <a:endParaRPr lang="es-AR" sz="1000" b="0" i="0" u="none" strike="noStrike">
                        <a:solidFill>
                          <a:srgbClr val="000000"/>
                        </a:solidFill>
                        <a:effectLst/>
                        <a:latin typeface="Calibri"/>
                      </a:endParaRPr>
                    </a:p>
                  </a:txBody>
                  <a:tcPr marL="8366" marR="8366" marT="8366" marB="0" anchor="b"/>
                </a:tc>
              </a:tr>
              <a:tr h="167318">
                <a:tc vMerge="1">
                  <a:txBody>
                    <a:bodyPr/>
                    <a:lstStyle/>
                    <a:p>
                      <a:endParaRPr lang="es-AR"/>
                    </a:p>
                  </a:txBody>
                  <a:tcPr/>
                </a:tc>
                <a:tc>
                  <a:txBody>
                    <a:bodyPr/>
                    <a:lstStyle/>
                    <a:p>
                      <a:pPr algn="l" fontAlgn="b"/>
                      <a:r>
                        <a:rPr lang="es-AR" sz="1000" u="none" strike="noStrike">
                          <a:effectLst/>
                        </a:rPr>
                        <a:t>Fin: Acceso Rancho Hambre km 3017</a:t>
                      </a:r>
                      <a:endParaRPr lang="es-AR" sz="1000" b="0" i="0" u="none" strike="noStrike">
                        <a:solidFill>
                          <a:srgbClr val="000000"/>
                        </a:solidFill>
                        <a:effectLst/>
                        <a:latin typeface="Calibri"/>
                      </a:endParaRPr>
                    </a:p>
                  </a:txBody>
                  <a:tcPr marL="8366" marR="8366" marT="8366" marB="0" anchor="b"/>
                </a:tc>
              </a:tr>
              <a:tr h="167318">
                <a:tc rowSpan="2">
                  <a:txBody>
                    <a:bodyPr/>
                    <a:lstStyle/>
                    <a:p>
                      <a:pPr algn="ctr" fontAlgn="ctr"/>
                      <a:r>
                        <a:rPr lang="es-AR" sz="1000" u="none" strike="noStrike">
                          <a:effectLst/>
                        </a:rPr>
                        <a:t>Tramo 3</a:t>
                      </a:r>
                      <a:endParaRPr lang="es-AR" sz="1000" b="0" i="0" u="none" strike="noStrike">
                        <a:solidFill>
                          <a:srgbClr val="000000"/>
                        </a:solidFill>
                        <a:effectLst/>
                        <a:latin typeface="Calibri"/>
                      </a:endParaRPr>
                    </a:p>
                  </a:txBody>
                  <a:tcPr marL="8366" marR="8366" marT="8366" marB="0" anchor="ctr"/>
                </a:tc>
                <a:tc>
                  <a:txBody>
                    <a:bodyPr/>
                    <a:lstStyle/>
                    <a:p>
                      <a:pPr algn="l" fontAlgn="b"/>
                      <a:r>
                        <a:rPr lang="es-AR" sz="1000" u="none" strike="noStrike">
                          <a:effectLst/>
                        </a:rPr>
                        <a:t>Inicio: Acceso Rancho Hambre km 3017</a:t>
                      </a:r>
                      <a:endParaRPr lang="es-AR" sz="1000" b="0" i="0" u="none" strike="noStrike">
                        <a:solidFill>
                          <a:srgbClr val="000000"/>
                        </a:solidFill>
                        <a:effectLst/>
                        <a:latin typeface="Calibri"/>
                      </a:endParaRPr>
                    </a:p>
                  </a:txBody>
                  <a:tcPr marL="8366" marR="8366" marT="8366" marB="0" anchor="b"/>
                </a:tc>
              </a:tr>
              <a:tr h="167318">
                <a:tc vMerge="1">
                  <a:txBody>
                    <a:bodyPr/>
                    <a:lstStyle/>
                    <a:p>
                      <a:endParaRPr lang="es-AR"/>
                    </a:p>
                  </a:txBody>
                  <a:tcPr/>
                </a:tc>
                <a:tc>
                  <a:txBody>
                    <a:bodyPr/>
                    <a:lstStyle/>
                    <a:p>
                      <a:pPr algn="l" fontAlgn="b"/>
                      <a:r>
                        <a:rPr lang="es-AR" sz="1000" u="none" strike="noStrike">
                          <a:effectLst/>
                        </a:rPr>
                        <a:t>Fin: Acceso al mirador del Lago Escondido km 3008</a:t>
                      </a:r>
                      <a:endParaRPr lang="es-AR" sz="1000" b="0" i="0" u="none" strike="noStrike">
                        <a:solidFill>
                          <a:srgbClr val="000000"/>
                        </a:solidFill>
                        <a:effectLst/>
                        <a:latin typeface="Calibri"/>
                      </a:endParaRPr>
                    </a:p>
                  </a:txBody>
                  <a:tcPr marL="8366" marR="8366" marT="8366" marB="0" anchor="b"/>
                </a:tc>
              </a:tr>
              <a:tr h="167318">
                <a:tc rowSpan="2">
                  <a:txBody>
                    <a:bodyPr/>
                    <a:lstStyle/>
                    <a:p>
                      <a:pPr algn="ctr" fontAlgn="ctr"/>
                      <a:r>
                        <a:rPr lang="es-AR" sz="1000" u="none" strike="noStrike">
                          <a:effectLst/>
                        </a:rPr>
                        <a:t>Tramo 4</a:t>
                      </a:r>
                      <a:endParaRPr lang="es-AR" sz="1000" b="0" i="0" u="none" strike="noStrike">
                        <a:solidFill>
                          <a:srgbClr val="000000"/>
                        </a:solidFill>
                        <a:effectLst/>
                        <a:latin typeface="Calibri"/>
                      </a:endParaRPr>
                    </a:p>
                  </a:txBody>
                  <a:tcPr marL="8366" marR="8366" marT="8366" marB="0" anchor="ctr"/>
                </a:tc>
                <a:tc>
                  <a:txBody>
                    <a:bodyPr/>
                    <a:lstStyle/>
                    <a:p>
                      <a:pPr algn="l" fontAlgn="b"/>
                      <a:r>
                        <a:rPr lang="es-AR" sz="1000" u="none" strike="noStrike">
                          <a:effectLst/>
                        </a:rPr>
                        <a:t>Inicio: Acceso al mirador del Lago Escondido km 3008</a:t>
                      </a:r>
                      <a:endParaRPr lang="es-AR" sz="1000" b="0" i="0" u="none" strike="noStrike">
                        <a:solidFill>
                          <a:srgbClr val="000000"/>
                        </a:solidFill>
                        <a:effectLst/>
                        <a:latin typeface="Calibri"/>
                      </a:endParaRPr>
                    </a:p>
                  </a:txBody>
                  <a:tcPr marL="8366" marR="8366" marT="8366" marB="0" anchor="b"/>
                </a:tc>
              </a:tr>
              <a:tr h="167318">
                <a:tc vMerge="1">
                  <a:txBody>
                    <a:bodyPr/>
                    <a:lstStyle/>
                    <a:p>
                      <a:endParaRPr lang="es-AR"/>
                    </a:p>
                  </a:txBody>
                  <a:tcPr/>
                </a:tc>
                <a:tc>
                  <a:txBody>
                    <a:bodyPr/>
                    <a:lstStyle/>
                    <a:p>
                      <a:pPr algn="l" fontAlgn="b"/>
                      <a:r>
                        <a:rPr lang="es-AR" sz="1000" u="none" strike="noStrike">
                          <a:effectLst/>
                        </a:rPr>
                        <a:t>Fin: Curva la Herradura km 3006</a:t>
                      </a:r>
                      <a:endParaRPr lang="es-AR" sz="1000" b="0" i="0" u="none" strike="noStrike">
                        <a:solidFill>
                          <a:srgbClr val="000000"/>
                        </a:solidFill>
                        <a:effectLst/>
                        <a:latin typeface="Calibri"/>
                      </a:endParaRPr>
                    </a:p>
                  </a:txBody>
                  <a:tcPr marL="8366" marR="8366" marT="8366" marB="0" anchor="b"/>
                </a:tc>
              </a:tr>
              <a:tr h="167318">
                <a:tc rowSpan="2">
                  <a:txBody>
                    <a:bodyPr/>
                    <a:lstStyle/>
                    <a:p>
                      <a:pPr algn="ctr" fontAlgn="ctr"/>
                      <a:r>
                        <a:rPr lang="es-AR" sz="1000" u="none" strike="noStrike">
                          <a:effectLst/>
                        </a:rPr>
                        <a:t>Tramo 5</a:t>
                      </a:r>
                      <a:endParaRPr lang="es-AR" sz="1000" b="0" i="0" u="none" strike="noStrike">
                        <a:solidFill>
                          <a:srgbClr val="000000"/>
                        </a:solidFill>
                        <a:effectLst/>
                        <a:latin typeface="Calibri"/>
                      </a:endParaRPr>
                    </a:p>
                  </a:txBody>
                  <a:tcPr marL="8366" marR="8366" marT="8366" marB="0" anchor="ctr"/>
                </a:tc>
                <a:tc>
                  <a:txBody>
                    <a:bodyPr/>
                    <a:lstStyle/>
                    <a:p>
                      <a:pPr algn="l" fontAlgn="b"/>
                      <a:r>
                        <a:rPr lang="es-AR" sz="1000" u="none" strike="noStrike">
                          <a:effectLst/>
                        </a:rPr>
                        <a:t>Inicio: Curva la Herradura km 3006</a:t>
                      </a:r>
                      <a:endParaRPr lang="es-AR" sz="1000" b="0" i="0" u="none" strike="noStrike">
                        <a:solidFill>
                          <a:srgbClr val="000000"/>
                        </a:solidFill>
                        <a:effectLst/>
                        <a:latin typeface="Calibri"/>
                      </a:endParaRPr>
                    </a:p>
                  </a:txBody>
                  <a:tcPr marL="8366" marR="8366" marT="8366" marB="0" anchor="b"/>
                </a:tc>
              </a:tr>
              <a:tr h="167318">
                <a:tc vMerge="1">
                  <a:txBody>
                    <a:bodyPr/>
                    <a:lstStyle/>
                    <a:p>
                      <a:endParaRPr lang="es-AR"/>
                    </a:p>
                  </a:txBody>
                  <a:tcPr/>
                </a:tc>
                <a:tc>
                  <a:txBody>
                    <a:bodyPr/>
                    <a:lstStyle/>
                    <a:p>
                      <a:pPr algn="l" fontAlgn="b"/>
                      <a:r>
                        <a:rPr lang="es-AR" sz="1000" u="none" strike="noStrike">
                          <a:effectLst/>
                        </a:rPr>
                        <a:t>Fin: Destacamento Hugo Galván km 2999</a:t>
                      </a:r>
                      <a:endParaRPr lang="es-AR" sz="1000" b="0" i="0" u="none" strike="noStrike">
                        <a:solidFill>
                          <a:srgbClr val="000000"/>
                        </a:solidFill>
                        <a:effectLst/>
                        <a:latin typeface="Calibri"/>
                      </a:endParaRPr>
                    </a:p>
                  </a:txBody>
                  <a:tcPr marL="8366" marR="8366" marT="8366" marB="0" anchor="b"/>
                </a:tc>
              </a:tr>
              <a:tr h="167318">
                <a:tc rowSpan="2">
                  <a:txBody>
                    <a:bodyPr/>
                    <a:lstStyle/>
                    <a:p>
                      <a:pPr algn="ctr" fontAlgn="ctr"/>
                      <a:r>
                        <a:rPr lang="es-AR" sz="1000" u="none" strike="noStrike">
                          <a:effectLst/>
                        </a:rPr>
                        <a:t>Tramo 6</a:t>
                      </a:r>
                      <a:endParaRPr lang="es-AR" sz="1000" b="0" i="0" u="none" strike="noStrike">
                        <a:solidFill>
                          <a:srgbClr val="000000"/>
                        </a:solidFill>
                        <a:effectLst/>
                        <a:latin typeface="Calibri"/>
                      </a:endParaRPr>
                    </a:p>
                  </a:txBody>
                  <a:tcPr marL="8366" marR="8366" marT="8366" marB="0" anchor="ctr"/>
                </a:tc>
                <a:tc>
                  <a:txBody>
                    <a:bodyPr/>
                    <a:lstStyle/>
                    <a:p>
                      <a:pPr algn="l" fontAlgn="b"/>
                      <a:r>
                        <a:rPr lang="es-AR" sz="1000" u="none" strike="noStrike">
                          <a:effectLst/>
                        </a:rPr>
                        <a:t>inicio: Ruta Nacional Nº 3  entrada al bombilla</a:t>
                      </a:r>
                      <a:endParaRPr lang="es-AR" sz="1000" b="0" i="0" u="none" strike="noStrike">
                        <a:solidFill>
                          <a:srgbClr val="000000"/>
                        </a:solidFill>
                        <a:effectLst/>
                        <a:latin typeface="Calibri"/>
                      </a:endParaRPr>
                    </a:p>
                  </a:txBody>
                  <a:tcPr marL="8366" marR="8366" marT="8366" marB="0" anchor="b"/>
                </a:tc>
              </a:tr>
              <a:tr h="167318">
                <a:tc vMerge="1">
                  <a:txBody>
                    <a:bodyPr/>
                    <a:lstStyle/>
                    <a:p>
                      <a:endParaRPr lang="es-AR"/>
                    </a:p>
                  </a:txBody>
                  <a:tcPr/>
                </a:tc>
                <a:tc>
                  <a:txBody>
                    <a:bodyPr/>
                    <a:lstStyle/>
                    <a:p>
                      <a:pPr algn="l" fontAlgn="b"/>
                      <a:r>
                        <a:rPr lang="es-AR" sz="1000" u="none" strike="noStrike">
                          <a:effectLst/>
                        </a:rPr>
                        <a:t>Fin: Laguna Bombilla</a:t>
                      </a:r>
                      <a:endParaRPr lang="es-AR" sz="1000" b="0" i="0" u="none" strike="noStrike">
                        <a:solidFill>
                          <a:srgbClr val="000000"/>
                        </a:solidFill>
                        <a:effectLst/>
                        <a:latin typeface="Calibri"/>
                      </a:endParaRPr>
                    </a:p>
                  </a:txBody>
                  <a:tcPr marL="8366" marR="8366" marT="8366" marB="0" anchor="b"/>
                </a:tc>
              </a:tr>
              <a:tr h="167318">
                <a:tc rowSpan="2">
                  <a:txBody>
                    <a:bodyPr/>
                    <a:lstStyle/>
                    <a:p>
                      <a:pPr algn="ctr" fontAlgn="ctr"/>
                      <a:r>
                        <a:rPr lang="es-AR" sz="1000" u="none" strike="noStrike">
                          <a:effectLst/>
                        </a:rPr>
                        <a:t>tramo 7</a:t>
                      </a:r>
                      <a:endParaRPr lang="es-AR" sz="1000" b="0" i="0" u="none" strike="noStrike">
                        <a:solidFill>
                          <a:srgbClr val="000000"/>
                        </a:solidFill>
                        <a:effectLst/>
                        <a:latin typeface="Calibri"/>
                      </a:endParaRPr>
                    </a:p>
                  </a:txBody>
                  <a:tcPr marL="8366" marR="8366" marT="8366" marB="0" anchor="ctr"/>
                </a:tc>
                <a:tc>
                  <a:txBody>
                    <a:bodyPr/>
                    <a:lstStyle/>
                    <a:p>
                      <a:pPr algn="l" fontAlgn="b"/>
                      <a:r>
                        <a:rPr lang="pt-BR" sz="1000" u="none" strike="noStrike" dirty="0">
                          <a:effectLst/>
                        </a:rPr>
                        <a:t>Inicio: Destacamento Hugo Galván km 2999</a:t>
                      </a:r>
                      <a:endParaRPr lang="pt-BR" sz="1000" b="0" i="0" u="none" strike="noStrike" dirty="0">
                        <a:solidFill>
                          <a:srgbClr val="000000"/>
                        </a:solidFill>
                        <a:effectLst/>
                        <a:latin typeface="Calibri"/>
                      </a:endParaRPr>
                    </a:p>
                  </a:txBody>
                  <a:tcPr marL="8366" marR="8366" marT="8366" marB="0" anchor="b"/>
                </a:tc>
              </a:tr>
              <a:tr h="167318">
                <a:tc vMerge="1">
                  <a:txBody>
                    <a:bodyPr/>
                    <a:lstStyle/>
                    <a:p>
                      <a:endParaRPr lang="es-AR"/>
                    </a:p>
                  </a:txBody>
                  <a:tcPr/>
                </a:tc>
                <a:tc>
                  <a:txBody>
                    <a:bodyPr/>
                    <a:lstStyle/>
                    <a:p>
                      <a:pPr algn="l" fontAlgn="b"/>
                      <a:r>
                        <a:rPr lang="es-AR" sz="1000" u="none" strike="noStrike">
                          <a:effectLst/>
                        </a:rPr>
                        <a:t>Fin: Rio Tuerto km 2977</a:t>
                      </a:r>
                      <a:endParaRPr lang="es-AR" sz="1000" b="0" i="0" u="none" strike="noStrike">
                        <a:solidFill>
                          <a:srgbClr val="000000"/>
                        </a:solidFill>
                        <a:effectLst/>
                        <a:latin typeface="Calibri"/>
                      </a:endParaRPr>
                    </a:p>
                  </a:txBody>
                  <a:tcPr marL="8366" marR="8366" marT="8366" marB="0" anchor="b"/>
                </a:tc>
              </a:tr>
              <a:tr h="167318">
                <a:tc rowSpan="2">
                  <a:txBody>
                    <a:bodyPr/>
                    <a:lstStyle/>
                    <a:p>
                      <a:pPr algn="ctr" fontAlgn="ctr"/>
                      <a:r>
                        <a:rPr lang="es-AR" sz="1000" u="none" strike="noStrike">
                          <a:effectLst/>
                        </a:rPr>
                        <a:t>Tramo 8</a:t>
                      </a:r>
                      <a:endParaRPr lang="es-AR" sz="1000" b="0" i="0" u="none" strike="noStrike">
                        <a:solidFill>
                          <a:srgbClr val="000000"/>
                        </a:solidFill>
                        <a:effectLst/>
                        <a:latin typeface="Calibri"/>
                      </a:endParaRPr>
                    </a:p>
                  </a:txBody>
                  <a:tcPr marL="8366" marR="8366" marT="8366" marB="0" anchor="ctr"/>
                </a:tc>
                <a:tc>
                  <a:txBody>
                    <a:bodyPr/>
                    <a:lstStyle/>
                    <a:p>
                      <a:pPr algn="l" fontAlgn="b"/>
                      <a:r>
                        <a:rPr lang="pt-BR" sz="1000" u="none" strike="noStrike">
                          <a:effectLst/>
                        </a:rPr>
                        <a:t>inicio: Ruta Nacional Nº 3  entrada a as termas</a:t>
                      </a:r>
                      <a:endParaRPr lang="pt-BR" sz="1000" b="0" i="0" u="none" strike="noStrike">
                        <a:solidFill>
                          <a:srgbClr val="000000"/>
                        </a:solidFill>
                        <a:effectLst/>
                        <a:latin typeface="Calibri"/>
                      </a:endParaRPr>
                    </a:p>
                  </a:txBody>
                  <a:tcPr marL="8366" marR="8366" marT="8366" marB="0" anchor="b"/>
                </a:tc>
              </a:tr>
              <a:tr h="167318">
                <a:tc vMerge="1">
                  <a:txBody>
                    <a:bodyPr/>
                    <a:lstStyle/>
                    <a:p>
                      <a:endParaRPr lang="es-AR"/>
                    </a:p>
                  </a:txBody>
                  <a:tcPr/>
                </a:tc>
                <a:tc>
                  <a:txBody>
                    <a:bodyPr/>
                    <a:lstStyle/>
                    <a:p>
                      <a:pPr algn="l" fontAlgn="b"/>
                      <a:r>
                        <a:rPr lang="es-AR" sz="1000" u="none" strike="noStrike">
                          <a:effectLst/>
                        </a:rPr>
                        <a:t>Fin: las Termas del rio Valdés</a:t>
                      </a:r>
                      <a:endParaRPr lang="es-AR" sz="1000" b="0" i="0" u="none" strike="noStrike">
                        <a:solidFill>
                          <a:srgbClr val="000000"/>
                        </a:solidFill>
                        <a:effectLst/>
                        <a:latin typeface="Calibri"/>
                      </a:endParaRPr>
                    </a:p>
                  </a:txBody>
                  <a:tcPr marL="8366" marR="8366" marT="8366" marB="0" anchor="b"/>
                </a:tc>
              </a:tr>
              <a:tr h="167318">
                <a:tc rowSpan="2">
                  <a:txBody>
                    <a:bodyPr/>
                    <a:lstStyle/>
                    <a:p>
                      <a:pPr algn="ctr" fontAlgn="ctr"/>
                      <a:r>
                        <a:rPr lang="es-AR" sz="1000" u="none" strike="noStrike">
                          <a:effectLst/>
                        </a:rPr>
                        <a:t>Tramo 9</a:t>
                      </a:r>
                      <a:endParaRPr lang="es-AR" sz="1000" b="0" i="0" u="none" strike="noStrike">
                        <a:solidFill>
                          <a:srgbClr val="000000"/>
                        </a:solidFill>
                        <a:effectLst/>
                        <a:latin typeface="Calibri"/>
                      </a:endParaRPr>
                    </a:p>
                  </a:txBody>
                  <a:tcPr marL="8366" marR="8366" marT="8366" marB="0" anchor="ctr"/>
                </a:tc>
                <a:tc>
                  <a:txBody>
                    <a:bodyPr/>
                    <a:lstStyle/>
                    <a:p>
                      <a:pPr algn="l" fontAlgn="b"/>
                      <a:r>
                        <a:rPr lang="pt-BR" sz="1000" u="none" strike="noStrike">
                          <a:effectLst/>
                        </a:rPr>
                        <a:t>Inicio: Rio Tuerto Km 2977</a:t>
                      </a:r>
                      <a:endParaRPr lang="pt-BR" sz="1000" b="0" i="0" u="none" strike="noStrike">
                        <a:solidFill>
                          <a:srgbClr val="000000"/>
                        </a:solidFill>
                        <a:effectLst/>
                        <a:latin typeface="Calibri"/>
                      </a:endParaRPr>
                    </a:p>
                  </a:txBody>
                  <a:tcPr marL="8366" marR="8366" marT="8366" marB="0" anchor="b"/>
                </a:tc>
              </a:tr>
              <a:tr h="167318">
                <a:tc vMerge="1">
                  <a:txBody>
                    <a:bodyPr/>
                    <a:lstStyle/>
                    <a:p>
                      <a:endParaRPr lang="es-AR"/>
                    </a:p>
                  </a:txBody>
                  <a:tcPr/>
                </a:tc>
                <a:tc>
                  <a:txBody>
                    <a:bodyPr/>
                    <a:lstStyle/>
                    <a:p>
                      <a:pPr algn="l" fontAlgn="b"/>
                      <a:r>
                        <a:rPr lang="es-AR" sz="1000" u="none" strike="noStrike">
                          <a:effectLst/>
                        </a:rPr>
                        <a:t>Fin: Tolhuin Km 2950</a:t>
                      </a:r>
                      <a:endParaRPr lang="es-AR" sz="1000" b="0" i="0" u="none" strike="noStrike">
                        <a:solidFill>
                          <a:srgbClr val="000000"/>
                        </a:solidFill>
                        <a:effectLst/>
                        <a:latin typeface="Calibri"/>
                      </a:endParaRPr>
                    </a:p>
                  </a:txBody>
                  <a:tcPr marL="8366" marR="8366" marT="8366" marB="0" anchor="b"/>
                </a:tc>
              </a:tr>
              <a:tr h="167318">
                <a:tc rowSpan="2">
                  <a:txBody>
                    <a:bodyPr/>
                    <a:lstStyle/>
                    <a:p>
                      <a:pPr algn="ctr" fontAlgn="ctr"/>
                      <a:r>
                        <a:rPr lang="es-AR" sz="1000" u="none" strike="noStrike">
                          <a:effectLst/>
                        </a:rPr>
                        <a:t>Tramo 10</a:t>
                      </a:r>
                      <a:endParaRPr lang="es-AR" sz="1000" b="0" i="0" u="none" strike="noStrike">
                        <a:solidFill>
                          <a:srgbClr val="000000"/>
                        </a:solidFill>
                        <a:effectLst/>
                        <a:latin typeface="Calibri"/>
                      </a:endParaRPr>
                    </a:p>
                  </a:txBody>
                  <a:tcPr marL="8366" marR="8366" marT="8366" marB="0" anchor="ctr"/>
                </a:tc>
                <a:tc>
                  <a:txBody>
                    <a:bodyPr/>
                    <a:lstStyle/>
                    <a:p>
                      <a:pPr algn="l" fontAlgn="b"/>
                      <a:r>
                        <a:rPr lang="es-AR" sz="1000" u="none" strike="noStrike">
                          <a:effectLst/>
                        </a:rPr>
                        <a:t>Inicio: Tolhuin Km 2950</a:t>
                      </a:r>
                      <a:endParaRPr lang="es-AR" sz="1000" b="0" i="0" u="none" strike="noStrike">
                        <a:solidFill>
                          <a:srgbClr val="000000"/>
                        </a:solidFill>
                        <a:effectLst/>
                        <a:latin typeface="Calibri"/>
                      </a:endParaRPr>
                    </a:p>
                  </a:txBody>
                  <a:tcPr marL="8366" marR="8366" marT="8366" marB="0" anchor="b"/>
                </a:tc>
              </a:tr>
              <a:tr h="167318">
                <a:tc vMerge="1">
                  <a:txBody>
                    <a:bodyPr/>
                    <a:lstStyle/>
                    <a:p>
                      <a:endParaRPr lang="es-AR"/>
                    </a:p>
                  </a:txBody>
                  <a:tcPr/>
                </a:tc>
                <a:tc>
                  <a:txBody>
                    <a:bodyPr/>
                    <a:lstStyle/>
                    <a:p>
                      <a:pPr algn="l" fontAlgn="b"/>
                      <a:r>
                        <a:rPr lang="fr-FR" sz="1000" u="none" strike="noStrike">
                          <a:effectLst/>
                        </a:rPr>
                        <a:t>Fin: Rio Ewan Sur km 2915</a:t>
                      </a:r>
                      <a:endParaRPr lang="fr-FR" sz="1000" b="0" i="0" u="none" strike="noStrike">
                        <a:solidFill>
                          <a:srgbClr val="000000"/>
                        </a:solidFill>
                        <a:effectLst/>
                        <a:latin typeface="Calibri"/>
                      </a:endParaRPr>
                    </a:p>
                  </a:txBody>
                  <a:tcPr marL="8366" marR="8366" marT="8366" marB="0" anchor="b"/>
                </a:tc>
              </a:tr>
              <a:tr h="167318">
                <a:tc rowSpan="2">
                  <a:txBody>
                    <a:bodyPr/>
                    <a:lstStyle/>
                    <a:p>
                      <a:pPr algn="ctr" fontAlgn="ctr"/>
                      <a:r>
                        <a:rPr lang="es-AR" sz="1000" u="none" strike="noStrike">
                          <a:effectLst/>
                        </a:rPr>
                        <a:t>Tramo 11</a:t>
                      </a:r>
                      <a:endParaRPr lang="es-AR" sz="1000" b="0" i="0" u="none" strike="noStrike">
                        <a:solidFill>
                          <a:srgbClr val="000000"/>
                        </a:solidFill>
                        <a:effectLst/>
                        <a:latin typeface="Calibri"/>
                      </a:endParaRPr>
                    </a:p>
                  </a:txBody>
                  <a:tcPr marL="8366" marR="8366" marT="8366" marB="0" anchor="ctr"/>
                </a:tc>
                <a:tc>
                  <a:txBody>
                    <a:bodyPr/>
                    <a:lstStyle/>
                    <a:p>
                      <a:pPr algn="l" fontAlgn="b"/>
                      <a:r>
                        <a:rPr lang="pt-BR" sz="1000" u="none" strike="noStrike">
                          <a:effectLst/>
                        </a:rPr>
                        <a:t>Inicio: Rio Ewan Sur km 2915</a:t>
                      </a:r>
                      <a:endParaRPr lang="pt-BR" sz="1000" b="0" i="0" u="none" strike="noStrike">
                        <a:solidFill>
                          <a:srgbClr val="000000"/>
                        </a:solidFill>
                        <a:effectLst/>
                        <a:latin typeface="Calibri"/>
                      </a:endParaRPr>
                    </a:p>
                  </a:txBody>
                  <a:tcPr marL="8366" marR="8366" marT="8366" marB="0" anchor="b"/>
                </a:tc>
              </a:tr>
              <a:tr h="167318">
                <a:tc vMerge="1">
                  <a:txBody>
                    <a:bodyPr/>
                    <a:lstStyle/>
                    <a:p>
                      <a:endParaRPr lang="es-AR"/>
                    </a:p>
                  </a:txBody>
                  <a:tcPr/>
                </a:tc>
                <a:tc>
                  <a:txBody>
                    <a:bodyPr/>
                    <a:lstStyle/>
                    <a:p>
                      <a:pPr algn="l" fontAlgn="b"/>
                      <a:r>
                        <a:rPr lang="es-AR" sz="1000" u="none" strike="noStrike">
                          <a:effectLst/>
                        </a:rPr>
                        <a:t>Fin: Cabo Punta María Km 2878</a:t>
                      </a:r>
                      <a:endParaRPr lang="es-AR" sz="1000" b="0" i="0" u="none" strike="noStrike">
                        <a:solidFill>
                          <a:srgbClr val="000000"/>
                        </a:solidFill>
                        <a:effectLst/>
                        <a:latin typeface="Calibri"/>
                      </a:endParaRPr>
                    </a:p>
                  </a:txBody>
                  <a:tcPr marL="8366" marR="8366" marT="8366" marB="0" anchor="b"/>
                </a:tc>
              </a:tr>
              <a:tr h="167318">
                <a:tc rowSpan="2">
                  <a:txBody>
                    <a:bodyPr/>
                    <a:lstStyle/>
                    <a:p>
                      <a:pPr algn="ctr" fontAlgn="ctr"/>
                      <a:r>
                        <a:rPr lang="es-AR" sz="1000" u="none" strike="noStrike">
                          <a:effectLst/>
                        </a:rPr>
                        <a:t>Tramo 12</a:t>
                      </a:r>
                      <a:endParaRPr lang="es-AR" sz="1000" b="0" i="0" u="none" strike="noStrike">
                        <a:solidFill>
                          <a:srgbClr val="000000"/>
                        </a:solidFill>
                        <a:effectLst/>
                        <a:latin typeface="Calibri"/>
                      </a:endParaRPr>
                    </a:p>
                  </a:txBody>
                  <a:tcPr marL="8366" marR="8366" marT="8366" marB="0" anchor="ctr"/>
                </a:tc>
                <a:tc>
                  <a:txBody>
                    <a:bodyPr/>
                    <a:lstStyle/>
                    <a:p>
                      <a:pPr algn="l" fontAlgn="b"/>
                      <a:r>
                        <a:rPr lang="es-AR" sz="1000" u="none" strike="noStrike">
                          <a:effectLst/>
                        </a:rPr>
                        <a:t>Inicio: Cabo Punta María Km 2878</a:t>
                      </a:r>
                      <a:endParaRPr lang="es-AR" sz="1000" b="0" i="0" u="none" strike="noStrike">
                        <a:solidFill>
                          <a:srgbClr val="000000"/>
                        </a:solidFill>
                        <a:effectLst/>
                        <a:latin typeface="Calibri"/>
                      </a:endParaRPr>
                    </a:p>
                  </a:txBody>
                  <a:tcPr marL="8366" marR="8366" marT="8366" marB="0" anchor="b"/>
                </a:tc>
              </a:tr>
              <a:tr h="167318">
                <a:tc vMerge="1">
                  <a:txBody>
                    <a:bodyPr/>
                    <a:lstStyle/>
                    <a:p>
                      <a:endParaRPr lang="es-AR"/>
                    </a:p>
                  </a:txBody>
                  <a:tcPr/>
                </a:tc>
                <a:tc>
                  <a:txBody>
                    <a:bodyPr/>
                    <a:lstStyle/>
                    <a:p>
                      <a:pPr algn="l" fontAlgn="b"/>
                      <a:r>
                        <a:rPr lang="es-AR" sz="1000" u="none" strike="noStrike">
                          <a:effectLst/>
                        </a:rPr>
                        <a:t>Fin: Rio Grande Km 2845</a:t>
                      </a:r>
                      <a:endParaRPr lang="es-AR" sz="1000" b="0" i="0" u="none" strike="noStrike">
                        <a:solidFill>
                          <a:srgbClr val="000000"/>
                        </a:solidFill>
                        <a:effectLst/>
                        <a:latin typeface="Calibri"/>
                      </a:endParaRPr>
                    </a:p>
                  </a:txBody>
                  <a:tcPr marL="8366" marR="8366" marT="8366" marB="0" anchor="b"/>
                </a:tc>
              </a:tr>
              <a:tr h="167318">
                <a:tc rowSpan="2">
                  <a:txBody>
                    <a:bodyPr/>
                    <a:lstStyle/>
                    <a:p>
                      <a:pPr algn="ctr" fontAlgn="ctr"/>
                      <a:r>
                        <a:rPr lang="es-AR" sz="1000" u="none" strike="noStrike">
                          <a:effectLst/>
                        </a:rPr>
                        <a:t>Tramo 13</a:t>
                      </a:r>
                      <a:endParaRPr lang="es-AR" sz="1000" b="0" i="0" u="none" strike="noStrike">
                        <a:solidFill>
                          <a:srgbClr val="000000"/>
                        </a:solidFill>
                        <a:effectLst/>
                        <a:latin typeface="Calibri"/>
                      </a:endParaRPr>
                    </a:p>
                  </a:txBody>
                  <a:tcPr marL="8366" marR="8366" marT="8366" marB="0" anchor="ctr"/>
                </a:tc>
                <a:tc>
                  <a:txBody>
                    <a:bodyPr/>
                    <a:lstStyle/>
                    <a:p>
                      <a:pPr algn="l" fontAlgn="b"/>
                      <a:r>
                        <a:rPr lang="es-AR" sz="1000" u="none" strike="noStrike">
                          <a:effectLst/>
                        </a:rPr>
                        <a:t>Inicio: Rio Grande</a:t>
                      </a:r>
                      <a:endParaRPr lang="es-AR" sz="1000" b="0" i="0" u="none" strike="noStrike">
                        <a:solidFill>
                          <a:srgbClr val="000000"/>
                        </a:solidFill>
                        <a:effectLst/>
                        <a:latin typeface="Calibri"/>
                      </a:endParaRPr>
                    </a:p>
                  </a:txBody>
                  <a:tcPr marL="8366" marR="8366" marT="8366" marB="0" anchor="b"/>
                </a:tc>
              </a:tr>
              <a:tr h="167318">
                <a:tc vMerge="1">
                  <a:txBody>
                    <a:bodyPr/>
                    <a:lstStyle/>
                    <a:p>
                      <a:endParaRPr lang="es-AR"/>
                    </a:p>
                  </a:txBody>
                  <a:tcPr/>
                </a:tc>
                <a:tc>
                  <a:txBody>
                    <a:bodyPr/>
                    <a:lstStyle/>
                    <a:p>
                      <a:pPr algn="l" fontAlgn="b"/>
                      <a:r>
                        <a:rPr lang="es-AR" sz="1000" u="none" strike="noStrike" dirty="0">
                          <a:effectLst/>
                        </a:rPr>
                        <a:t>Fin: San Sebastián</a:t>
                      </a:r>
                      <a:endParaRPr lang="es-AR" sz="1000" b="0" i="0" u="none" strike="noStrike" dirty="0">
                        <a:solidFill>
                          <a:srgbClr val="000000"/>
                        </a:solidFill>
                        <a:effectLst/>
                        <a:latin typeface="Calibri"/>
                      </a:endParaRPr>
                    </a:p>
                  </a:txBody>
                  <a:tcPr marL="8366" marR="8366" marT="8366" marB="0" anchor="b"/>
                </a:tc>
              </a:tr>
            </a:tbl>
          </a:graphicData>
        </a:graphic>
      </p:graphicFrame>
      <p:graphicFrame>
        <p:nvGraphicFramePr>
          <p:cNvPr id="9" name="8 Tabla"/>
          <p:cNvGraphicFramePr>
            <a:graphicFrameLocks noGrp="1"/>
          </p:cNvGraphicFramePr>
          <p:nvPr>
            <p:extLst>
              <p:ext uri="{D42A27DB-BD31-4B8C-83A1-F6EECF244321}">
                <p14:modId xmlns:p14="http://schemas.microsoft.com/office/powerpoint/2010/main" val="764420656"/>
              </p:ext>
            </p:extLst>
          </p:nvPr>
        </p:nvGraphicFramePr>
        <p:xfrm>
          <a:off x="4859277" y="2071400"/>
          <a:ext cx="3313123" cy="4525952"/>
        </p:xfrm>
        <a:graphic>
          <a:graphicData uri="http://schemas.openxmlformats.org/drawingml/2006/table">
            <a:tbl>
              <a:tblPr>
                <a:tableStyleId>{5C22544A-7EE6-4342-B048-85BDC9FD1C3A}</a:tableStyleId>
              </a:tblPr>
              <a:tblGrid>
                <a:gridCol w="646463"/>
                <a:gridCol w="2666660"/>
              </a:tblGrid>
              <a:tr h="161353">
                <a:tc rowSpan="2">
                  <a:txBody>
                    <a:bodyPr/>
                    <a:lstStyle/>
                    <a:p>
                      <a:pPr algn="ctr" fontAlgn="ctr"/>
                      <a:r>
                        <a:rPr lang="es-AR" sz="900" u="none" strike="noStrike">
                          <a:effectLst/>
                        </a:rPr>
                        <a:t>Tramo 13</a:t>
                      </a:r>
                      <a:endParaRPr lang="es-AR" sz="900" b="0" i="0" u="none" strike="noStrike">
                        <a:solidFill>
                          <a:srgbClr val="000000"/>
                        </a:solidFill>
                        <a:effectLst/>
                        <a:latin typeface="Calibri"/>
                      </a:endParaRPr>
                    </a:p>
                  </a:txBody>
                  <a:tcPr marL="8068" marR="8068" marT="8068" marB="0" anchor="ctr"/>
                </a:tc>
                <a:tc>
                  <a:txBody>
                    <a:bodyPr/>
                    <a:lstStyle/>
                    <a:p>
                      <a:pPr algn="l" fontAlgn="b"/>
                      <a:r>
                        <a:rPr lang="es-AR" sz="900" u="none" strike="noStrike">
                          <a:effectLst/>
                        </a:rPr>
                        <a:t>Inicio: Rio Grande</a:t>
                      </a:r>
                      <a:endParaRPr lang="es-AR" sz="900" b="0" i="0" u="none" strike="noStrike">
                        <a:solidFill>
                          <a:srgbClr val="000000"/>
                        </a:solidFill>
                        <a:effectLst/>
                        <a:latin typeface="Calibri"/>
                      </a:endParaRPr>
                    </a:p>
                  </a:txBody>
                  <a:tcPr marL="8068" marR="8068" marT="8068" marB="0" anchor="b"/>
                </a:tc>
              </a:tr>
              <a:tr h="161353">
                <a:tc vMerge="1">
                  <a:txBody>
                    <a:bodyPr/>
                    <a:lstStyle/>
                    <a:p>
                      <a:endParaRPr lang="es-AR"/>
                    </a:p>
                  </a:txBody>
                  <a:tcPr/>
                </a:tc>
                <a:tc>
                  <a:txBody>
                    <a:bodyPr/>
                    <a:lstStyle/>
                    <a:p>
                      <a:pPr algn="l" fontAlgn="b"/>
                      <a:r>
                        <a:rPr lang="es-AR" sz="900" u="none" strike="noStrike">
                          <a:effectLst/>
                        </a:rPr>
                        <a:t>Fin: San Sebastián</a:t>
                      </a:r>
                      <a:endParaRPr lang="es-AR" sz="900" b="0" i="0" u="none" strike="noStrike">
                        <a:solidFill>
                          <a:srgbClr val="000000"/>
                        </a:solidFill>
                        <a:effectLst/>
                        <a:latin typeface="Calibri"/>
                      </a:endParaRPr>
                    </a:p>
                  </a:txBody>
                  <a:tcPr marL="8068" marR="8068" marT="8068" marB="0" anchor="b"/>
                </a:tc>
              </a:tr>
              <a:tr h="161353">
                <a:tc rowSpan="2">
                  <a:txBody>
                    <a:bodyPr/>
                    <a:lstStyle/>
                    <a:p>
                      <a:pPr algn="ctr" fontAlgn="ctr"/>
                      <a:r>
                        <a:rPr lang="es-AR" sz="900" u="none" strike="noStrike">
                          <a:effectLst/>
                        </a:rPr>
                        <a:t>Tramo 14</a:t>
                      </a:r>
                      <a:endParaRPr lang="es-AR" sz="900" b="0" i="0" u="none" strike="noStrike">
                        <a:solidFill>
                          <a:srgbClr val="000000"/>
                        </a:solidFill>
                        <a:effectLst/>
                        <a:latin typeface="Calibri"/>
                      </a:endParaRPr>
                    </a:p>
                  </a:txBody>
                  <a:tcPr marL="8068" marR="8068" marT="8068" marB="0" anchor="ctr"/>
                </a:tc>
                <a:tc>
                  <a:txBody>
                    <a:bodyPr/>
                    <a:lstStyle/>
                    <a:p>
                      <a:pPr algn="l" fontAlgn="b"/>
                      <a:r>
                        <a:rPr lang="es-AR" sz="900" u="none" strike="noStrike">
                          <a:effectLst/>
                        </a:rPr>
                        <a:t>Inicio: Rancho Hambre km 3017</a:t>
                      </a:r>
                      <a:endParaRPr lang="es-AR" sz="900" b="0" i="0" u="none" strike="noStrike">
                        <a:solidFill>
                          <a:srgbClr val="000000"/>
                        </a:solidFill>
                        <a:effectLst/>
                        <a:latin typeface="Calibri"/>
                      </a:endParaRPr>
                    </a:p>
                  </a:txBody>
                  <a:tcPr marL="8068" marR="8068" marT="8068" marB="0" anchor="b"/>
                </a:tc>
              </a:tr>
              <a:tr h="161353">
                <a:tc vMerge="1">
                  <a:txBody>
                    <a:bodyPr/>
                    <a:lstStyle/>
                    <a:p>
                      <a:endParaRPr lang="es-AR"/>
                    </a:p>
                  </a:txBody>
                  <a:tcPr/>
                </a:tc>
                <a:tc>
                  <a:txBody>
                    <a:bodyPr/>
                    <a:lstStyle/>
                    <a:p>
                      <a:pPr algn="l" fontAlgn="b"/>
                      <a:r>
                        <a:rPr lang="es-AR" sz="900" u="none" strike="noStrike">
                          <a:effectLst/>
                        </a:rPr>
                        <a:t>Fin: Almanza</a:t>
                      </a:r>
                      <a:endParaRPr lang="es-AR" sz="900" b="0" i="0" u="none" strike="noStrike">
                        <a:solidFill>
                          <a:srgbClr val="000000"/>
                        </a:solidFill>
                        <a:effectLst/>
                        <a:latin typeface="Calibri"/>
                      </a:endParaRPr>
                    </a:p>
                  </a:txBody>
                  <a:tcPr marL="8068" marR="8068" marT="8068" marB="0" anchor="b"/>
                </a:tc>
              </a:tr>
              <a:tr h="161353">
                <a:tc rowSpan="2">
                  <a:txBody>
                    <a:bodyPr/>
                    <a:lstStyle/>
                    <a:p>
                      <a:pPr algn="ctr" fontAlgn="ctr"/>
                      <a:r>
                        <a:rPr lang="es-AR" sz="900" u="none" strike="noStrike">
                          <a:effectLst/>
                        </a:rPr>
                        <a:t>Tramo 15</a:t>
                      </a:r>
                      <a:endParaRPr lang="es-AR" sz="900" b="0" i="0" u="none" strike="noStrike">
                        <a:solidFill>
                          <a:srgbClr val="000000"/>
                        </a:solidFill>
                        <a:effectLst/>
                        <a:latin typeface="Calibri"/>
                      </a:endParaRPr>
                    </a:p>
                  </a:txBody>
                  <a:tcPr marL="8068" marR="8068" marT="8068" marB="0" anchor="ctr"/>
                </a:tc>
                <a:tc>
                  <a:txBody>
                    <a:bodyPr/>
                    <a:lstStyle/>
                    <a:p>
                      <a:pPr algn="l" fontAlgn="b"/>
                      <a:r>
                        <a:rPr lang="es-AR" sz="900" u="none" strike="noStrike">
                          <a:effectLst/>
                        </a:rPr>
                        <a:t>Inicio: Rancho Hambre km 3017</a:t>
                      </a:r>
                      <a:endParaRPr lang="es-AR" sz="900" b="0" i="0" u="none" strike="noStrike">
                        <a:solidFill>
                          <a:srgbClr val="000000"/>
                        </a:solidFill>
                        <a:effectLst/>
                        <a:latin typeface="Calibri"/>
                      </a:endParaRPr>
                    </a:p>
                  </a:txBody>
                  <a:tcPr marL="8068" marR="8068" marT="8068" marB="0" anchor="b"/>
                </a:tc>
              </a:tr>
              <a:tr h="161353">
                <a:tc vMerge="1">
                  <a:txBody>
                    <a:bodyPr/>
                    <a:lstStyle/>
                    <a:p>
                      <a:endParaRPr lang="es-AR"/>
                    </a:p>
                  </a:txBody>
                  <a:tcPr/>
                </a:tc>
                <a:tc>
                  <a:txBody>
                    <a:bodyPr/>
                    <a:lstStyle/>
                    <a:p>
                      <a:pPr algn="l" fontAlgn="b"/>
                      <a:r>
                        <a:rPr lang="es-AR" sz="900" u="none" strike="noStrike">
                          <a:effectLst/>
                        </a:rPr>
                        <a:t>Fin: Moat</a:t>
                      </a:r>
                      <a:endParaRPr lang="es-AR" sz="900" b="0" i="0" u="none" strike="noStrike">
                        <a:solidFill>
                          <a:srgbClr val="000000"/>
                        </a:solidFill>
                        <a:effectLst/>
                        <a:latin typeface="Calibri"/>
                      </a:endParaRPr>
                    </a:p>
                  </a:txBody>
                  <a:tcPr marL="8068" marR="8068" marT="8068" marB="0" anchor="b"/>
                </a:tc>
              </a:tr>
              <a:tr h="161353">
                <a:tc rowSpan="2">
                  <a:txBody>
                    <a:bodyPr/>
                    <a:lstStyle/>
                    <a:p>
                      <a:pPr algn="ctr" fontAlgn="ctr"/>
                      <a:r>
                        <a:rPr lang="es-AR" sz="900" u="none" strike="noStrike">
                          <a:effectLst/>
                        </a:rPr>
                        <a:t>Tramo 16</a:t>
                      </a:r>
                      <a:endParaRPr lang="es-AR" sz="900" b="0" i="0" u="none" strike="noStrike">
                        <a:solidFill>
                          <a:srgbClr val="000000"/>
                        </a:solidFill>
                        <a:effectLst/>
                        <a:latin typeface="Calibri"/>
                      </a:endParaRPr>
                    </a:p>
                  </a:txBody>
                  <a:tcPr marL="8068" marR="8068" marT="8068" marB="0" anchor="ctr"/>
                </a:tc>
                <a:tc>
                  <a:txBody>
                    <a:bodyPr/>
                    <a:lstStyle/>
                    <a:p>
                      <a:pPr algn="ctr" fontAlgn="ctr"/>
                      <a:r>
                        <a:rPr lang="es-AR" sz="900" u="none" strike="noStrike">
                          <a:effectLst/>
                        </a:rPr>
                        <a:t> Ruta Complementaria 261</a:t>
                      </a:r>
                      <a:endParaRPr lang="es-AR" sz="900" b="0" i="0" u="none" strike="noStrike">
                        <a:solidFill>
                          <a:srgbClr val="000000"/>
                        </a:solidFill>
                        <a:effectLst/>
                        <a:latin typeface="Calibri"/>
                      </a:endParaRPr>
                    </a:p>
                  </a:txBody>
                  <a:tcPr marL="8068" marR="8068" marT="8068" marB="0" anchor="ctr"/>
                </a:tc>
              </a:tr>
              <a:tr h="161353">
                <a:tc vMerge="1">
                  <a:txBody>
                    <a:bodyPr/>
                    <a:lstStyle/>
                    <a:p>
                      <a:endParaRPr lang="es-AR"/>
                    </a:p>
                  </a:txBody>
                  <a:tcPr/>
                </a:tc>
                <a:tc>
                  <a:txBody>
                    <a:bodyPr/>
                    <a:lstStyle/>
                    <a:p>
                      <a:pPr algn="ctr" fontAlgn="ctr"/>
                      <a:r>
                        <a:rPr lang="es-AR" sz="900" u="none" strike="noStrike">
                          <a:effectLst/>
                        </a:rPr>
                        <a:t> </a:t>
                      </a:r>
                      <a:endParaRPr lang="es-AR" sz="900" b="0" i="0" u="none" strike="noStrike">
                        <a:solidFill>
                          <a:srgbClr val="000000"/>
                        </a:solidFill>
                        <a:effectLst/>
                        <a:latin typeface="Calibri"/>
                      </a:endParaRPr>
                    </a:p>
                  </a:txBody>
                  <a:tcPr marL="8068" marR="8068" marT="8068" marB="0" anchor="ctr"/>
                </a:tc>
              </a:tr>
              <a:tr h="161353">
                <a:tc rowSpan="2">
                  <a:txBody>
                    <a:bodyPr/>
                    <a:lstStyle/>
                    <a:p>
                      <a:pPr algn="ctr" fontAlgn="ctr"/>
                      <a:r>
                        <a:rPr lang="es-AR" sz="900" u="none" strike="noStrike">
                          <a:effectLst/>
                        </a:rPr>
                        <a:t>Tramo 17</a:t>
                      </a:r>
                      <a:endParaRPr lang="es-AR" sz="900" b="0" i="0" u="none" strike="noStrike">
                        <a:solidFill>
                          <a:srgbClr val="000000"/>
                        </a:solidFill>
                        <a:effectLst/>
                        <a:latin typeface="Calibri"/>
                      </a:endParaRPr>
                    </a:p>
                  </a:txBody>
                  <a:tcPr marL="8068" marR="8068" marT="8068" marB="0" anchor="ctr"/>
                </a:tc>
                <a:tc>
                  <a:txBody>
                    <a:bodyPr/>
                    <a:lstStyle/>
                    <a:p>
                      <a:pPr algn="ctr" fontAlgn="ctr"/>
                      <a:r>
                        <a:rPr lang="es-AR" sz="900" u="none" strike="noStrike">
                          <a:effectLst/>
                        </a:rPr>
                        <a:t>Ruta Complementaria 23</a:t>
                      </a:r>
                      <a:endParaRPr lang="es-AR" sz="900" b="0" i="0" u="none" strike="noStrike">
                        <a:solidFill>
                          <a:srgbClr val="000000"/>
                        </a:solidFill>
                        <a:effectLst/>
                        <a:latin typeface="Calibri"/>
                      </a:endParaRPr>
                    </a:p>
                  </a:txBody>
                  <a:tcPr marL="8068" marR="8068" marT="8068" marB="0" anchor="ctr"/>
                </a:tc>
              </a:tr>
              <a:tr h="161353">
                <a:tc vMerge="1">
                  <a:txBody>
                    <a:bodyPr/>
                    <a:lstStyle/>
                    <a:p>
                      <a:endParaRPr lang="es-AR"/>
                    </a:p>
                  </a:txBody>
                  <a:tcPr/>
                </a:tc>
                <a:tc>
                  <a:txBody>
                    <a:bodyPr/>
                    <a:lstStyle/>
                    <a:p>
                      <a:pPr algn="ctr" fontAlgn="ctr"/>
                      <a:r>
                        <a:rPr lang="es-AR" sz="900" u="none" strike="noStrike">
                          <a:effectLst/>
                        </a:rPr>
                        <a:t> </a:t>
                      </a:r>
                      <a:endParaRPr lang="es-AR" sz="900" b="0" i="0" u="none" strike="noStrike">
                        <a:solidFill>
                          <a:srgbClr val="000000"/>
                        </a:solidFill>
                        <a:effectLst/>
                        <a:latin typeface="Calibri"/>
                      </a:endParaRPr>
                    </a:p>
                  </a:txBody>
                  <a:tcPr marL="8068" marR="8068" marT="8068" marB="0" anchor="ctr"/>
                </a:tc>
              </a:tr>
              <a:tr h="161353">
                <a:tc rowSpan="2">
                  <a:txBody>
                    <a:bodyPr/>
                    <a:lstStyle/>
                    <a:p>
                      <a:pPr algn="ctr" fontAlgn="ctr"/>
                      <a:r>
                        <a:rPr lang="es-AR" sz="900" u="none" strike="noStrike">
                          <a:effectLst/>
                        </a:rPr>
                        <a:t>Tramo 18</a:t>
                      </a:r>
                      <a:endParaRPr lang="es-AR" sz="900" b="0" i="0" u="none" strike="noStrike">
                        <a:solidFill>
                          <a:srgbClr val="000000"/>
                        </a:solidFill>
                        <a:effectLst/>
                        <a:latin typeface="Calibri"/>
                      </a:endParaRPr>
                    </a:p>
                  </a:txBody>
                  <a:tcPr marL="8068" marR="8068" marT="8068" marB="0" anchor="ctr"/>
                </a:tc>
                <a:tc>
                  <a:txBody>
                    <a:bodyPr/>
                    <a:lstStyle/>
                    <a:p>
                      <a:pPr algn="ctr" fontAlgn="ctr"/>
                      <a:r>
                        <a:rPr lang="es-AR" sz="900" u="none" strike="noStrike">
                          <a:effectLst/>
                        </a:rPr>
                        <a:t>Ruta Complementaria A </a:t>
                      </a:r>
                      <a:endParaRPr lang="es-AR" sz="900" b="0" i="0" u="none" strike="noStrike">
                        <a:solidFill>
                          <a:srgbClr val="000000"/>
                        </a:solidFill>
                        <a:effectLst/>
                        <a:latin typeface="Calibri"/>
                      </a:endParaRPr>
                    </a:p>
                  </a:txBody>
                  <a:tcPr marL="8068" marR="8068" marT="8068" marB="0" anchor="ctr"/>
                </a:tc>
              </a:tr>
              <a:tr h="161353">
                <a:tc vMerge="1">
                  <a:txBody>
                    <a:bodyPr/>
                    <a:lstStyle/>
                    <a:p>
                      <a:endParaRPr lang="es-AR"/>
                    </a:p>
                  </a:txBody>
                  <a:tcPr/>
                </a:tc>
                <a:tc>
                  <a:txBody>
                    <a:bodyPr/>
                    <a:lstStyle/>
                    <a:p>
                      <a:pPr algn="ctr" fontAlgn="ctr"/>
                      <a:r>
                        <a:rPr lang="es-AR" sz="900" u="none" strike="noStrike">
                          <a:effectLst/>
                        </a:rPr>
                        <a:t> </a:t>
                      </a:r>
                      <a:endParaRPr lang="es-AR" sz="900" b="0" i="0" u="none" strike="noStrike">
                        <a:solidFill>
                          <a:srgbClr val="000000"/>
                        </a:solidFill>
                        <a:effectLst/>
                        <a:latin typeface="Calibri"/>
                      </a:endParaRPr>
                    </a:p>
                  </a:txBody>
                  <a:tcPr marL="8068" marR="8068" marT="8068" marB="0" anchor="ctr"/>
                </a:tc>
              </a:tr>
              <a:tr h="161353">
                <a:tc rowSpan="2">
                  <a:txBody>
                    <a:bodyPr/>
                    <a:lstStyle/>
                    <a:p>
                      <a:pPr algn="ctr" fontAlgn="ctr"/>
                      <a:r>
                        <a:rPr lang="es-AR" sz="900" u="none" strike="noStrike">
                          <a:effectLst/>
                        </a:rPr>
                        <a:t>Tramo 19</a:t>
                      </a:r>
                      <a:endParaRPr lang="es-AR" sz="900" b="0" i="0" u="none" strike="noStrike">
                        <a:solidFill>
                          <a:srgbClr val="000000"/>
                        </a:solidFill>
                        <a:effectLst/>
                        <a:latin typeface="Calibri"/>
                      </a:endParaRPr>
                    </a:p>
                  </a:txBody>
                  <a:tcPr marL="8068" marR="8068" marT="8068" marB="0" anchor="ctr"/>
                </a:tc>
                <a:tc>
                  <a:txBody>
                    <a:bodyPr/>
                    <a:lstStyle/>
                    <a:p>
                      <a:pPr algn="ctr" fontAlgn="ctr"/>
                      <a:r>
                        <a:rPr lang="es-AR" sz="900" u="none" strike="noStrike">
                          <a:effectLst/>
                        </a:rPr>
                        <a:t>Ruta Complementaria G</a:t>
                      </a:r>
                      <a:endParaRPr lang="es-AR" sz="900" b="0" i="0" u="none" strike="noStrike">
                        <a:solidFill>
                          <a:srgbClr val="000000"/>
                        </a:solidFill>
                        <a:effectLst/>
                        <a:latin typeface="Calibri"/>
                      </a:endParaRPr>
                    </a:p>
                  </a:txBody>
                  <a:tcPr marL="8068" marR="8068" marT="8068" marB="0" anchor="ctr"/>
                </a:tc>
              </a:tr>
              <a:tr h="161353">
                <a:tc vMerge="1">
                  <a:txBody>
                    <a:bodyPr/>
                    <a:lstStyle/>
                    <a:p>
                      <a:endParaRPr lang="es-AR"/>
                    </a:p>
                  </a:txBody>
                  <a:tcPr/>
                </a:tc>
                <a:tc>
                  <a:txBody>
                    <a:bodyPr/>
                    <a:lstStyle/>
                    <a:p>
                      <a:pPr algn="ctr" fontAlgn="ctr"/>
                      <a:r>
                        <a:rPr lang="es-AR" sz="900" u="none" strike="noStrike">
                          <a:effectLst/>
                        </a:rPr>
                        <a:t> </a:t>
                      </a:r>
                      <a:endParaRPr lang="es-AR" sz="900" b="0" i="0" u="none" strike="noStrike">
                        <a:solidFill>
                          <a:srgbClr val="000000"/>
                        </a:solidFill>
                        <a:effectLst/>
                        <a:latin typeface="Calibri"/>
                      </a:endParaRPr>
                    </a:p>
                  </a:txBody>
                  <a:tcPr marL="8068" marR="8068" marT="8068" marB="0" anchor="ctr"/>
                </a:tc>
              </a:tr>
              <a:tr h="161353">
                <a:tc rowSpan="2">
                  <a:txBody>
                    <a:bodyPr/>
                    <a:lstStyle/>
                    <a:p>
                      <a:pPr algn="ctr" fontAlgn="ctr"/>
                      <a:r>
                        <a:rPr lang="es-AR" sz="900" u="none" strike="noStrike">
                          <a:effectLst/>
                        </a:rPr>
                        <a:t>Tramo 20</a:t>
                      </a:r>
                      <a:endParaRPr lang="es-AR" sz="900" b="0" i="0" u="none" strike="noStrike">
                        <a:solidFill>
                          <a:srgbClr val="000000"/>
                        </a:solidFill>
                        <a:effectLst/>
                        <a:latin typeface="Calibri"/>
                      </a:endParaRPr>
                    </a:p>
                  </a:txBody>
                  <a:tcPr marL="8068" marR="8068" marT="8068" marB="0" anchor="ctr"/>
                </a:tc>
                <a:tc>
                  <a:txBody>
                    <a:bodyPr/>
                    <a:lstStyle/>
                    <a:p>
                      <a:pPr algn="ctr" fontAlgn="ctr"/>
                      <a:r>
                        <a:rPr lang="es-AR" sz="900" u="none" strike="noStrike">
                          <a:effectLst/>
                        </a:rPr>
                        <a:t>Ruta Complementaria H</a:t>
                      </a:r>
                      <a:endParaRPr lang="es-AR" sz="900" b="0" i="0" u="none" strike="noStrike">
                        <a:solidFill>
                          <a:srgbClr val="000000"/>
                        </a:solidFill>
                        <a:effectLst/>
                        <a:latin typeface="Calibri"/>
                      </a:endParaRPr>
                    </a:p>
                  </a:txBody>
                  <a:tcPr marL="8068" marR="8068" marT="8068" marB="0" anchor="ctr"/>
                </a:tc>
              </a:tr>
              <a:tr h="161353">
                <a:tc vMerge="1">
                  <a:txBody>
                    <a:bodyPr/>
                    <a:lstStyle/>
                    <a:p>
                      <a:endParaRPr lang="es-AR"/>
                    </a:p>
                  </a:txBody>
                  <a:tcPr/>
                </a:tc>
                <a:tc>
                  <a:txBody>
                    <a:bodyPr/>
                    <a:lstStyle/>
                    <a:p>
                      <a:pPr algn="ctr" fontAlgn="ctr"/>
                      <a:r>
                        <a:rPr lang="es-AR" sz="900" u="none" strike="noStrike">
                          <a:effectLst/>
                        </a:rPr>
                        <a:t> </a:t>
                      </a:r>
                      <a:endParaRPr lang="es-AR" sz="900" b="0" i="0" u="none" strike="noStrike">
                        <a:solidFill>
                          <a:srgbClr val="000000"/>
                        </a:solidFill>
                        <a:effectLst/>
                        <a:latin typeface="Calibri"/>
                      </a:endParaRPr>
                    </a:p>
                  </a:txBody>
                  <a:tcPr marL="8068" marR="8068" marT="8068" marB="0" anchor="ctr"/>
                </a:tc>
              </a:tr>
              <a:tr h="161353">
                <a:tc rowSpan="2">
                  <a:txBody>
                    <a:bodyPr/>
                    <a:lstStyle/>
                    <a:p>
                      <a:pPr algn="ctr" fontAlgn="ctr"/>
                      <a:r>
                        <a:rPr lang="es-AR" sz="900" u="none" strike="noStrike">
                          <a:effectLst/>
                        </a:rPr>
                        <a:t>Tramo 21</a:t>
                      </a:r>
                      <a:endParaRPr lang="es-AR" sz="900" b="0" i="0" u="none" strike="noStrike">
                        <a:solidFill>
                          <a:srgbClr val="000000"/>
                        </a:solidFill>
                        <a:effectLst/>
                        <a:latin typeface="Calibri"/>
                      </a:endParaRPr>
                    </a:p>
                  </a:txBody>
                  <a:tcPr marL="8068" marR="8068" marT="8068" marB="0" anchor="ctr"/>
                </a:tc>
                <a:tc>
                  <a:txBody>
                    <a:bodyPr/>
                    <a:lstStyle/>
                    <a:p>
                      <a:pPr algn="ctr" fontAlgn="ctr"/>
                      <a:r>
                        <a:rPr lang="es-AR" sz="900" u="none" strike="noStrike">
                          <a:effectLst/>
                        </a:rPr>
                        <a:t>Ruta Complementaria F</a:t>
                      </a:r>
                      <a:endParaRPr lang="es-AR" sz="900" b="0" i="0" u="none" strike="noStrike">
                        <a:solidFill>
                          <a:srgbClr val="000000"/>
                        </a:solidFill>
                        <a:effectLst/>
                        <a:latin typeface="Calibri"/>
                      </a:endParaRPr>
                    </a:p>
                  </a:txBody>
                  <a:tcPr marL="8068" marR="8068" marT="8068" marB="0" anchor="ctr"/>
                </a:tc>
              </a:tr>
              <a:tr h="161353">
                <a:tc vMerge="1">
                  <a:txBody>
                    <a:bodyPr/>
                    <a:lstStyle/>
                    <a:p>
                      <a:endParaRPr lang="es-AR"/>
                    </a:p>
                  </a:txBody>
                  <a:tcPr/>
                </a:tc>
                <a:tc>
                  <a:txBody>
                    <a:bodyPr/>
                    <a:lstStyle/>
                    <a:p>
                      <a:pPr algn="ctr" fontAlgn="ctr"/>
                      <a:r>
                        <a:rPr lang="es-AR" sz="900" u="none" strike="noStrike">
                          <a:effectLst/>
                        </a:rPr>
                        <a:t> </a:t>
                      </a:r>
                      <a:endParaRPr lang="es-AR" sz="900" b="0" i="0" u="none" strike="noStrike">
                        <a:solidFill>
                          <a:srgbClr val="000000"/>
                        </a:solidFill>
                        <a:effectLst/>
                        <a:latin typeface="Calibri"/>
                      </a:endParaRPr>
                    </a:p>
                  </a:txBody>
                  <a:tcPr marL="8068" marR="8068" marT="8068" marB="0" anchor="ctr"/>
                </a:tc>
              </a:tr>
              <a:tr h="161353">
                <a:tc rowSpan="2">
                  <a:txBody>
                    <a:bodyPr/>
                    <a:lstStyle/>
                    <a:p>
                      <a:pPr algn="ctr" fontAlgn="ctr"/>
                      <a:r>
                        <a:rPr lang="es-AR" sz="900" u="none" strike="noStrike">
                          <a:effectLst/>
                        </a:rPr>
                        <a:t>Tramo 22</a:t>
                      </a:r>
                      <a:endParaRPr lang="es-AR" sz="900" b="0" i="0" u="none" strike="noStrike">
                        <a:solidFill>
                          <a:srgbClr val="000000"/>
                        </a:solidFill>
                        <a:effectLst/>
                        <a:latin typeface="Calibri"/>
                      </a:endParaRPr>
                    </a:p>
                  </a:txBody>
                  <a:tcPr marL="8068" marR="8068" marT="8068" marB="0" anchor="ctr"/>
                </a:tc>
                <a:tc>
                  <a:txBody>
                    <a:bodyPr/>
                    <a:lstStyle/>
                    <a:p>
                      <a:pPr algn="ctr" fontAlgn="ctr"/>
                      <a:r>
                        <a:rPr lang="es-AR" sz="900" u="none" strike="noStrike">
                          <a:effectLst/>
                        </a:rPr>
                        <a:t>Ruta Complementaria B</a:t>
                      </a:r>
                      <a:endParaRPr lang="es-AR" sz="900" b="0" i="0" u="none" strike="noStrike">
                        <a:solidFill>
                          <a:srgbClr val="000000"/>
                        </a:solidFill>
                        <a:effectLst/>
                        <a:latin typeface="Calibri"/>
                      </a:endParaRPr>
                    </a:p>
                  </a:txBody>
                  <a:tcPr marL="8068" marR="8068" marT="8068" marB="0" anchor="ctr"/>
                </a:tc>
              </a:tr>
              <a:tr h="161353">
                <a:tc vMerge="1">
                  <a:txBody>
                    <a:bodyPr/>
                    <a:lstStyle/>
                    <a:p>
                      <a:endParaRPr lang="es-AR"/>
                    </a:p>
                  </a:txBody>
                  <a:tcPr/>
                </a:tc>
                <a:tc>
                  <a:txBody>
                    <a:bodyPr/>
                    <a:lstStyle/>
                    <a:p>
                      <a:pPr algn="ctr" fontAlgn="ctr"/>
                      <a:r>
                        <a:rPr lang="es-AR" sz="900" u="none" strike="noStrike">
                          <a:effectLst/>
                        </a:rPr>
                        <a:t> </a:t>
                      </a:r>
                      <a:endParaRPr lang="es-AR" sz="900" b="0" i="0" u="none" strike="noStrike">
                        <a:solidFill>
                          <a:srgbClr val="000000"/>
                        </a:solidFill>
                        <a:effectLst/>
                        <a:latin typeface="Calibri"/>
                      </a:endParaRPr>
                    </a:p>
                  </a:txBody>
                  <a:tcPr marL="8068" marR="8068" marT="8068" marB="0" anchor="ctr"/>
                </a:tc>
              </a:tr>
              <a:tr h="161353">
                <a:tc rowSpan="2">
                  <a:txBody>
                    <a:bodyPr/>
                    <a:lstStyle/>
                    <a:p>
                      <a:pPr algn="ctr" fontAlgn="ctr"/>
                      <a:r>
                        <a:rPr lang="es-AR" sz="900" u="none" strike="noStrike">
                          <a:effectLst/>
                        </a:rPr>
                        <a:t>Tramo 23</a:t>
                      </a:r>
                      <a:endParaRPr lang="es-AR" sz="900" b="0" i="0" u="none" strike="noStrike">
                        <a:solidFill>
                          <a:srgbClr val="000000"/>
                        </a:solidFill>
                        <a:effectLst/>
                        <a:latin typeface="Calibri"/>
                      </a:endParaRPr>
                    </a:p>
                  </a:txBody>
                  <a:tcPr marL="8068" marR="8068" marT="8068" marB="0" anchor="ctr"/>
                </a:tc>
                <a:tc>
                  <a:txBody>
                    <a:bodyPr/>
                    <a:lstStyle/>
                    <a:p>
                      <a:pPr algn="ctr" fontAlgn="ctr"/>
                      <a:r>
                        <a:rPr lang="es-AR" sz="900" u="none" strike="noStrike">
                          <a:effectLst/>
                        </a:rPr>
                        <a:t>Ruta Complementaria C</a:t>
                      </a:r>
                      <a:endParaRPr lang="es-AR" sz="900" b="0" i="0" u="none" strike="noStrike">
                        <a:solidFill>
                          <a:srgbClr val="000000"/>
                        </a:solidFill>
                        <a:effectLst/>
                        <a:latin typeface="Calibri"/>
                      </a:endParaRPr>
                    </a:p>
                  </a:txBody>
                  <a:tcPr marL="8068" marR="8068" marT="8068" marB="0" anchor="ctr"/>
                </a:tc>
              </a:tr>
              <a:tr h="161353">
                <a:tc vMerge="1">
                  <a:txBody>
                    <a:bodyPr/>
                    <a:lstStyle/>
                    <a:p>
                      <a:endParaRPr lang="es-AR"/>
                    </a:p>
                  </a:txBody>
                  <a:tcPr/>
                </a:tc>
                <a:tc>
                  <a:txBody>
                    <a:bodyPr/>
                    <a:lstStyle/>
                    <a:p>
                      <a:pPr algn="ctr" fontAlgn="ctr"/>
                      <a:r>
                        <a:rPr lang="es-AR" sz="900" u="none" strike="noStrike">
                          <a:effectLst/>
                        </a:rPr>
                        <a:t> </a:t>
                      </a:r>
                      <a:endParaRPr lang="es-AR" sz="900" b="0" i="0" u="none" strike="noStrike">
                        <a:solidFill>
                          <a:srgbClr val="000000"/>
                        </a:solidFill>
                        <a:effectLst/>
                        <a:latin typeface="Calibri"/>
                      </a:endParaRPr>
                    </a:p>
                  </a:txBody>
                  <a:tcPr marL="8068" marR="8068" marT="8068" marB="0" anchor="ctr"/>
                </a:tc>
              </a:tr>
              <a:tr h="161353">
                <a:tc rowSpan="2">
                  <a:txBody>
                    <a:bodyPr/>
                    <a:lstStyle/>
                    <a:p>
                      <a:pPr algn="ctr" fontAlgn="ctr"/>
                      <a:r>
                        <a:rPr lang="es-AR" sz="900" u="none" strike="noStrike">
                          <a:effectLst/>
                        </a:rPr>
                        <a:t>Tramo 24</a:t>
                      </a:r>
                      <a:endParaRPr lang="es-AR" sz="900" b="0" i="0" u="none" strike="noStrike">
                        <a:solidFill>
                          <a:srgbClr val="000000"/>
                        </a:solidFill>
                        <a:effectLst/>
                        <a:latin typeface="Calibri"/>
                      </a:endParaRPr>
                    </a:p>
                  </a:txBody>
                  <a:tcPr marL="8068" marR="8068" marT="8068" marB="0" anchor="ctr"/>
                </a:tc>
                <a:tc>
                  <a:txBody>
                    <a:bodyPr/>
                    <a:lstStyle/>
                    <a:p>
                      <a:pPr algn="ctr" fontAlgn="ctr"/>
                      <a:r>
                        <a:rPr lang="es-AR" sz="900" u="none" strike="noStrike">
                          <a:effectLst/>
                        </a:rPr>
                        <a:t>Ruta Complementaria D</a:t>
                      </a:r>
                      <a:endParaRPr lang="es-AR" sz="900" b="0" i="0" u="none" strike="noStrike">
                        <a:solidFill>
                          <a:srgbClr val="000000"/>
                        </a:solidFill>
                        <a:effectLst/>
                        <a:latin typeface="Calibri"/>
                      </a:endParaRPr>
                    </a:p>
                  </a:txBody>
                  <a:tcPr marL="8068" marR="8068" marT="8068" marB="0" anchor="ctr"/>
                </a:tc>
              </a:tr>
              <a:tr h="161353">
                <a:tc vMerge="1">
                  <a:txBody>
                    <a:bodyPr/>
                    <a:lstStyle/>
                    <a:p>
                      <a:endParaRPr lang="es-AR"/>
                    </a:p>
                  </a:txBody>
                  <a:tcPr/>
                </a:tc>
                <a:tc>
                  <a:txBody>
                    <a:bodyPr/>
                    <a:lstStyle/>
                    <a:p>
                      <a:pPr algn="ctr" fontAlgn="ctr"/>
                      <a:r>
                        <a:rPr lang="es-AR" sz="900" u="none" strike="noStrike">
                          <a:effectLst/>
                        </a:rPr>
                        <a:t> </a:t>
                      </a:r>
                      <a:endParaRPr lang="es-AR" sz="900" b="0" i="0" u="none" strike="noStrike">
                        <a:solidFill>
                          <a:srgbClr val="000000"/>
                        </a:solidFill>
                        <a:effectLst/>
                        <a:latin typeface="Calibri"/>
                      </a:endParaRPr>
                    </a:p>
                  </a:txBody>
                  <a:tcPr marL="8068" marR="8068" marT="8068" marB="0" anchor="ctr"/>
                </a:tc>
              </a:tr>
              <a:tr h="161353">
                <a:tc rowSpan="2">
                  <a:txBody>
                    <a:bodyPr/>
                    <a:lstStyle/>
                    <a:p>
                      <a:pPr algn="ctr" fontAlgn="ctr"/>
                      <a:r>
                        <a:rPr lang="es-AR" sz="900" u="none" strike="noStrike">
                          <a:effectLst/>
                        </a:rPr>
                        <a:t>Tramo 25</a:t>
                      </a:r>
                      <a:endParaRPr lang="es-AR" sz="900" b="0" i="0" u="none" strike="noStrike">
                        <a:solidFill>
                          <a:srgbClr val="000000"/>
                        </a:solidFill>
                        <a:effectLst/>
                        <a:latin typeface="Calibri"/>
                      </a:endParaRPr>
                    </a:p>
                  </a:txBody>
                  <a:tcPr marL="8068" marR="8068" marT="8068" marB="0" anchor="ctr"/>
                </a:tc>
                <a:tc>
                  <a:txBody>
                    <a:bodyPr/>
                    <a:lstStyle/>
                    <a:p>
                      <a:pPr algn="ctr" fontAlgn="ctr"/>
                      <a:r>
                        <a:rPr lang="es-AR" sz="900" u="none" strike="noStrike">
                          <a:effectLst/>
                        </a:rPr>
                        <a:t>Ruta Complementaria E</a:t>
                      </a:r>
                      <a:endParaRPr lang="es-AR" sz="900" b="0" i="0" u="none" strike="noStrike">
                        <a:solidFill>
                          <a:srgbClr val="000000"/>
                        </a:solidFill>
                        <a:effectLst/>
                        <a:latin typeface="Calibri"/>
                      </a:endParaRPr>
                    </a:p>
                  </a:txBody>
                  <a:tcPr marL="8068" marR="8068" marT="8068" marB="0" anchor="ctr"/>
                </a:tc>
              </a:tr>
              <a:tr h="161353">
                <a:tc vMerge="1">
                  <a:txBody>
                    <a:bodyPr/>
                    <a:lstStyle/>
                    <a:p>
                      <a:endParaRPr lang="es-AR"/>
                    </a:p>
                  </a:txBody>
                  <a:tcPr/>
                </a:tc>
                <a:tc>
                  <a:txBody>
                    <a:bodyPr/>
                    <a:lstStyle/>
                    <a:p>
                      <a:pPr algn="ctr" fontAlgn="ctr"/>
                      <a:r>
                        <a:rPr lang="es-AR" sz="900" u="none" strike="noStrike">
                          <a:effectLst/>
                        </a:rPr>
                        <a:t> </a:t>
                      </a:r>
                      <a:endParaRPr lang="es-AR" sz="900" b="0" i="0" u="none" strike="noStrike">
                        <a:solidFill>
                          <a:srgbClr val="000000"/>
                        </a:solidFill>
                        <a:effectLst/>
                        <a:latin typeface="Calibri"/>
                      </a:endParaRPr>
                    </a:p>
                  </a:txBody>
                  <a:tcPr marL="8068" marR="8068" marT="8068" marB="0" anchor="ctr"/>
                </a:tc>
              </a:tr>
              <a:tr h="161353">
                <a:tc rowSpan="2">
                  <a:txBody>
                    <a:bodyPr/>
                    <a:lstStyle/>
                    <a:p>
                      <a:pPr algn="ctr" fontAlgn="ctr"/>
                      <a:r>
                        <a:rPr lang="es-AR" sz="900" u="none" strike="noStrike">
                          <a:effectLst/>
                        </a:rPr>
                        <a:t>Tramo 26</a:t>
                      </a:r>
                      <a:endParaRPr lang="es-AR" sz="900" b="0" i="0" u="none" strike="noStrike">
                        <a:solidFill>
                          <a:srgbClr val="000000"/>
                        </a:solidFill>
                        <a:effectLst/>
                        <a:latin typeface="Calibri"/>
                      </a:endParaRPr>
                    </a:p>
                  </a:txBody>
                  <a:tcPr marL="8068" marR="8068" marT="8068" marB="0" anchor="ctr"/>
                </a:tc>
                <a:tc>
                  <a:txBody>
                    <a:bodyPr/>
                    <a:lstStyle/>
                    <a:p>
                      <a:pPr algn="ctr" fontAlgn="ctr"/>
                      <a:r>
                        <a:rPr lang="es-AR" sz="900" u="none" strike="noStrike">
                          <a:effectLst/>
                        </a:rPr>
                        <a:t>Ruta Complementaria I</a:t>
                      </a:r>
                      <a:endParaRPr lang="es-AR" sz="900" b="0" i="0" u="none" strike="noStrike">
                        <a:solidFill>
                          <a:srgbClr val="000000"/>
                        </a:solidFill>
                        <a:effectLst/>
                        <a:latin typeface="Calibri"/>
                      </a:endParaRPr>
                    </a:p>
                  </a:txBody>
                  <a:tcPr marL="8068" marR="8068" marT="8068" marB="0" anchor="ctr"/>
                </a:tc>
              </a:tr>
              <a:tr h="169421">
                <a:tc vMerge="1">
                  <a:txBody>
                    <a:bodyPr/>
                    <a:lstStyle/>
                    <a:p>
                      <a:endParaRPr lang="es-AR"/>
                    </a:p>
                  </a:txBody>
                  <a:tcPr/>
                </a:tc>
                <a:tc>
                  <a:txBody>
                    <a:bodyPr/>
                    <a:lstStyle/>
                    <a:p>
                      <a:pPr algn="ctr" fontAlgn="ctr"/>
                      <a:r>
                        <a:rPr lang="es-AR" sz="900" u="none" strike="noStrike" dirty="0">
                          <a:effectLst/>
                        </a:rPr>
                        <a:t> </a:t>
                      </a:r>
                      <a:endParaRPr lang="es-AR" sz="900" b="0" i="0" u="none" strike="noStrike" dirty="0">
                        <a:solidFill>
                          <a:srgbClr val="000000"/>
                        </a:solidFill>
                        <a:effectLst/>
                        <a:latin typeface="Calibri"/>
                      </a:endParaRPr>
                    </a:p>
                  </a:txBody>
                  <a:tcPr marL="8068" marR="8068" marT="8068" marB="0" anchor="ctr"/>
                </a:tc>
              </a:tr>
            </a:tbl>
          </a:graphicData>
        </a:graphic>
      </p:graphicFrame>
    </p:spTree>
    <p:extLst>
      <p:ext uri="{BB962C8B-B14F-4D97-AF65-F5344CB8AC3E}">
        <p14:creationId xmlns:p14="http://schemas.microsoft.com/office/powerpoint/2010/main" val="32324879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COMPARACIONES</a:t>
            </a:r>
            <a:endParaRPr lang="es-AR" dirty="0"/>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graphicFrame>
        <p:nvGraphicFramePr>
          <p:cNvPr id="3" name="2 Tabla"/>
          <p:cNvGraphicFramePr>
            <a:graphicFrameLocks noGrp="1"/>
          </p:cNvGraphicFramePr>
          <p:nvPr>
            <p:extLst>
              <p:ext uri="{D42A27DB-BD31-4B8C-83A1-F6EECF244321}">
                <p14:modId xmlns:p14="http://schemas.microsoft.com/office/powerpoint/2010/main" val="3683532280"/>
              </p:ext>
            </p:extLst>
          </p:nvPr>
        </p:nvGraphicFramePr>
        <p:xfrm>
          <a:off x="251521" y="1628813"/>
          <a:ext cx="3024337" cy="4608492"/>
        </p:xfrm>
        <a:graphic>
          <a:graphicData uri="http://schemas.openxmlformats.org/drawingml/2006/table">
            <a:tbl>
              <a:tblPr>
                <a:tableStyleId>{5C22544A-7EE6-4342-B048-85BDC9FD1C3A}</a:tableStyleId>
              </a:tblPr>
              <a:tblGrid>
                <a:gridCol w="458232"/>
                <a:gridCol w="1466344"/>
                <a:gridCol w="366587"/>
                <a:gridCol w="366587"/>
                <a:gridCol w="366587"/>
              </a:tblGrid>
              <a:tr h="86505">
                <a:tc gridSpan="2">
                  <a:txBody>
                    <a:bodyPr/>
                    <a:lstStyle/>
                    <a:p>
                      <a:pPr algn="ctr" fontAlgn="b"/>
                      <a:r>
                        <a:rPr lang="es-AR" sz="400" u="none" strike="noStrike" dirty="0">
                          <a:effectLst/>
                        </a:rPr>
                        <a:t>Tramo de la </a:t>
                      </a:r>
                      <a:r>
                        <a:rPr lang="es-AR" sz="400" u="none" strike="noStrike" dirty="0" smtClean="0">
                          <a:effectLst/>
                        </a:rPr>
                        <a:t>ruta1</a:t>
                      </a:r>
                      <a:endParaRPr lang="es-AR" sz="400" b="0" i="0" u="none" strike="noStrike" dirty="0">
                        <a:solidFill>
                          <a:srgbClr val="000000"/>
                        </a:solidFill>
                        <a:effectLst/>
                        <a:latin typeface="Calibri"/>
                      </a:endParaRPr>
                    </a:p>
                  </a:txBody>
                  <a:tcPr marL="3305" marR="3305" marT="3305" marB="0" anchor="b"/>
                </a:tc>
                <a:tc hMerge="1">
                  <a:txBody>
                    <a:bodyPr/>
                    <a:lstStyle/>
                    <a:p>
                      <a:endParaRPr lang="es-AR"/>
                    </a:p>
                  </a:txBody>
                  <a:tcPr/>
                </a:tc>
                <a:tc>
                  <a:txBody>
                    <a:bodyPr/>
                    <a:lstStyle/>
                    <a:p>
                      <a:pPr algn="r" fontAlgn="b"/>
                      <a:r>
                        <a:rPr lang="es-AR" sz="400" u="none" strike="noStrike">
                          <a:effectLst/>
                        </a:rPr>
                        <a:t>2012</a:t>
                      </a:r>
                      <a:endParaRPr lang="es-AR" sz="400" b="0" i="0" u="none" strike="noStrike">
                        <a:solidFill>
                          <a:srgbClr val="000000"/>
                        </a:solidFill>
                        <a:effectLst/>
                        <a:latin typeface="Calibri"/>
                      </a:endParaRPr>
                    </a:p>
                  </a:txBody>
                  <a:tcPr marL="3305" marR="3305" marT="3305" marB="0" anchor="b"/>
                </a:tc>
                <a:tc>
                  <a:txBody>
                    <a:bodyPr/>
                    <a:lstStyle/>
                    <a:p>
                      <a:pPr algn="r" fontAlgn="b"/>
                      <a:r>
                        <a:rPr lang="es-AR" sz="400" u="none" strike="noStrike">
                          <a:effectLst/>
                        </a:rPr>
                        <a:t>2011</a:t>
                      </a:r>
                      <a:endParaRPr lang="es-AR" sz="400" b="0" i="0" u="none" strike="noStrike">
                        <a:solidFill>
                          <a:srgbClr val="000000"/>
                        </a:solidFill>
                        <a:effectLst/>
                        <a:latin typeface="Calibri"/>
                      </a:endParaRPr>
                    </a:p>
                  </a:txBody>
                  <a:tcPr marL="3305" marR="3305" marT="3305" marB="0" anchor="b"/>
                </a:tc>
                <a:tc>
                  <a:txBody>
                    <a:bodyPr/>
                    <a:lstStyle/>
                    <a:p>
                      <a:pPr algn="r" fontAlgn="b"/>
                      <a:r>
                        <a:rPr lang="es-AR" sz="400" u="none" strike="noStrike">
                          <a:effectLst/>
                        </a:rPr>
                        <a:t>2010</a:t>
                      </a:r>
                      <a:endParaRPr lang="es-AR" sz="400" b="0" i="0" u="none" strike="noStrike">
                        <a:solidFill>
                          <a:srgbClr val="000000"/>
                        </a:solidFill>
                        <a:effectLst/>
                        <a:latin typeface="Calibri"/>
                      </a:endParaRPr>
                    </a:p>
                  </a:txBody>
                  <a:tcPr marL="3305" marR="3305" marT="3305" marB="0" anchor="b"/>
                </a:tc>
              </a:tr>
              <a:tr h="82385">
                <a:tc rowSpan="2">
                  <a:txBody>
                    <a:bodyPr/>
                    <a:lstStyle/>
                    <a:p>
                      <a:pPr algn="ctr" fontAlgn="ctr"/>
                      <a:r>
                        <a:rPr lang="es-AR" sz="400" u="none" strike="noStrike">
                          <a:effectLst/>
                        </a:rPr>
                        <a:t>Tramo 1</a:t>
                      </a:r>
                      <a:endParaRPr lang="es-AR" sz="400" b="0" i="0" u="none" strike="noStrike">
                        <a:solidFill>
                          <a:srgbClr val="000000"/>
                        </a:solidFill>
                        <a:effectLst/>
                        <a:latin typeface="Calibri"/>
                      </a:endParaRPr>
                    </a:p>
                  </a:txBody>
                  <a:tcPr marL="3305" marR="3305" marT="3305" marB="0" anchor="ctr"/>
                </a:tc>
                <a:tc>
                  <a:txBody>
                    <a:bodyPr/>
                    <a:lstStyle/>
                    <a:p>
                      <a:pPr algn="l" fontAlgn="b"/>
                      <a:r>
                        <a:rPr lang="es-AR" sz="400" u="none" strike="noStrike">
                          <a:effectLst/>
                        </a:rPr>
                        <a:t>Inicio: Ingreso a la ciudad de Ushuaia km 3049</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38</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22</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41</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l" fontAlgn="b"/>
                      <a:r>
                        <a:rPr lang="es-AR" sz="400" u="none" strike="noStrike">
                          <a:effectLst/>
                        </a:rPr>
                        <a:t>Fin: Acceso al Cerro Castor Km 3029</a:t>
                      </a:r>
                      <a:endParaRPr lang="es-AR" sz="400" b="0" i="0" u="none" strike="noStrike">
                        <a:solidFill>
                          <a:srgbClr val="000000"/>
                        </a:solidFill>
                        <a:effectLst/>
                        <a:latin typeface="Calibri"/>
                      </a:endParaRPr>
                    </a:p>
                  </a:txBody>
                  <a:tcPr marL="3305" marR="3305" marT="3305" marB="0" anchor="b"/>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2</a:t>
                      </a:r>
                      <a:endParaRPr lang="es-AR" sz="400" b="0" i="0" u="none" strike="noStrike">
                        <a:solidFill>
                          <a:srgbClr val="000000"/>
                        </a:solidFill>
                        <a:effectLst/>
                        <a:latin typeface="Calibri"/>
                      </a:endParaRPr>
                    </a:p>
                  </a:txBody>
                  <a:tcPr marL="3305" marR="3305" marT="3305" marB="0" anchor="ctr"/>
                </a:tc>
                <a:tc>
                  <a:txBody>
                    <a:bodyPr/>
                    <a:lstStyle/>
                    <a:p>
                      <a:pPr algn="l" fontAlgn="b"/>
                      <a:r>
                        <a:rPr lang="es-AR" sz="400" u="none" strike="noStrike">
                          <a:effectLst/>
                        </a:rPr>
                        <a:t>Inicio: Acceso al Cerro Castor km 3029</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18</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1</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8</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l" fontAlgn="b"/>
                      <a:r>
                        <a:rPr lang="es-AR" sz="400" u="none" strike="noStrike">
                          <a:effectLst/>
                        </a:rPr>
                        <a:t>Fin: Acceso Rancho Hambre km 3017</a:t>
                      </a:r>
                      <a:endParaRPr lang="es-AR" sz="400" b="0" i="0" u="none" strike="noStrike">
                        <a:solidFill>
                          <a:srgbClr val="000000"/>
                        </a:solidFill>
                        <a:effectLst/>
                        <a:latin typeface="Calibri"/>
                      </a:endParaRPr>
                    </a:p>
                  </a:txBody>
                  <a:tcPr marL="3305" marR="3305" marT="3305" marB="0" anchor="b"/>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3</a:t>
                      </a:r>
                      <a:endParaRPr lang="es-AR" sz="400" b="0" i="0" u="none" strike="noStrike">
                        <a:solidFill>
                          <a:srgbClr val="000000"/>
                        </a:solidFill>
                        <a:effectLst/>
                        <a:latin typeface="Calibri"/>
                      </a:endParaRPr>
                    </a:p>
                  </a:txBody>
                  <a:tcPr marL="3305" marR="3305" marT="3305" marB="0" anchor="ctr"/>
                </a:tc>
                <a:tc>
                  <a:txBody>
                    <a:bodyPr/>
                    <a:lstStyle/>
                    <a:p>
                      <a:pPr algn="l" fontAlgn="b"/>
                      <a:r>
                        <a:rPr lang="es-AR" sz="400" u="none" strike="noStrike">
                          <a:effectLst/>
                        </a:rPr>
                        <a:t>Inicio: Acceso Rancho Hambre km 3017</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35</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16</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20</a:t>
                      </a:r>
                      <a:endParaRPr lang="es-AR" sz="400" b="0" i="0" u="none" strike="noStrike">
                        <a:solidFill>
                          <a:srgbClr val="000000"/>
                        </a:solidFill>
                        <a:effectLst/>
                        <a:latin typeface="Calibri"/>
                      </a:endParaRPr>
                    </a:p>
                  </a:txBody>
                  <a:tcPr marL="3305" marR="3305" marT="3305" marB="0" anchor="b"/>
                </a:tc>
              </a:tr>
              <a:tr h="156056">
                <a:tc vMerge="1">
                  <a:txBody>
                    <a:bodyPr/>
                    <a:lstStyle/>
                    <a:p>
                      <a:endParaRPr lang="es-AR"/>
                    </a:p>
                  </a:txBody>
                  <a:tcPr/>
                </a:tc>
                <a:tc>
                  <a:txBody>
                    <a:bodyPr/>
                    <a:lstStyle/>
                    <a:p>
                      <a:pPr algn="l" fontAlgn="b"/>
                      <a:r>
                        <a:rPr lang="es-AR" sz="400" u="none" strike="noStrike">
                          <a:effectLst/>
                        </a:rPr>
                        <a:t>Fin: Acceso al mirador del Lago Escondido km 3008</a:t>
                      </a:r>
                      <a:endParaRPr lang="es-AR" sz="400" b="0" i="0" u="none" strike="noStrike">
                        <a:solidFill>
                          <a:srgbClr val="000000"/>
                        </a:solidFill>
                        <a:effectLst/>
                        <a:latin typeface="Calibri"/>
                      </a:endParaRPr>
                    </a:p>
                  </a:txBody>
                  <a:tcPr marL="3305" marR="3305" marT="3305" marB="0" anchor="b"/>
                </a:tc>
                <a:tc vMerge="1">
                  <a:txBody>
                    <a:bodyPr/>
                    <a:lstStyle/>
                    <a:p>
                      <a:endParaRPr lang="es-AR"/>
                    </a:p>
                  </a:txBody>
                  <a:tcPr/>
                </a:tc>
                <a:tc vMerge="1">
                  <a:txBody>
                    <a:bodyPr/>
                    <a:lstStyle/>
                    <a:p>
                      <a:endParaRPr lang="es-AR"/>
                    </a:p>
                  </a:txBody>
                  <a:tcPr/>
                </a:tc>
                <a:tc vMerge="1">
                  <a:txBody>
                    <a:bodyPr/>
                    <a:lstStyle/>
                    <a:p>
                      <a:endParaRPr lang="es-AR"/>
                    </a:p>
                  </a:txBody>
                  <a:tcPr/>
                </a:tc>
              </a:tr>
              <a:tr h="156056">
                <a:tc rowSpan="2">
                  <a:txBody>
                    <a:bodyPr/>
                    <a:lstStyle/>
                    <a:p>
                      <a:pPr algn="ctr" fontAlgn="ctr"/>
                      <a:r>
                        <a:rPr lang="es-AR" sz="400" u="none" strike="noStrike">
                          <a:effectLst/>
                        </a:rPr>
                        <a:t>Tramo 4</a:t>
                      </a:r>
                      <a:endParaRPr lang="es-AR" sz="400" b="0" i="0" u="none" strike="noStrike">
                        <a:solidFill>
                          <a:srgbClr val="000000"/>
                        </a:solidFill>
                        <a:effectLst/>
                        <a:latin typeface="Calibri"/>
                      </a:endParaRPr>
                    </a:p>
                  </a:txBody>
                  <a:tcPr marL="3305" marR="3305" marT="3305" marB="0" anchor="ctr"/>
                </a:tc>
                <a:tc>
                  <a:txBody>
                    <a:bodyPr/>
                    <a:lstStyle/>
                    <a:p>
                      <a:pPr algn="l" fontAlgn="b"/>
                      <a:r>
                        <a:rPr lang="es-AR" sz="400" u="none" strike="noStrike">
                          <a:effectLst/>
                        </a:rPr>
                        <a:t>Inicio: Acceso al mirador del Lago Escondido km 3008</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30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15</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24</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l" fontAlgn="b"/>
                      <a:r>
                        <a:rPr lang="es-AR" sz="400" u="none" strike="noStrike">
                          <a:effectLst/>
                        </a:rPr>
                        <a:t>Fin: Curva la Herradura km 3006</a:t>
                      </a:r>
                      <a:endParaRPr lang="es-AR" sz="400" b="0" i="0" u="none" strike="noStrike">
                        <a:solidFill>
                          <a:srgbClr val="000000"/>
                        </a:solidFill>
                        <a:effectLst/>
                        <a:latin typeface="Calibri"/>
                      </a:endParaRPr>
                    </a:p>
                  </a:txBody>
                  <a:tcPr marL="3305" marR="3305" marT="3305" marB="0" anchor="b"/>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5</a:t>
                      </a:r>
                      <a:endParaRPr lang="es-AR" sz="400" b="0" i="0" u="none" strike="noStrike">
                        <a:solidFill>
                          <a:srgbClr val="000000"/>
                        </a:solidFill>
                        <a:effectLst/>
                        <a:latin typeface="Calibri"/>
                      </a:endParaRPr>
                    </a:p>
                  </a:txBody>
                  <a:tcPr marL="3305" marR="3305" marT="3305" marB="0" anchor="ctr"/>
                </a:tc>
                <a:tc>
                  <a:txBody>
                    <a:bodyPr/>
                    <a:lstStyle/>
                    <a:p>
                      <a:pPr algn="l" fontAlgn="b"/>
                      <a:r>
                        <a:rPr lang="es-AR" sz="400" u="none" strike="noStrike">
                          <a:effectLst/>
                        </a:rPr>
                        <a:t>Inicio: Curva la Herradura km 3006</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10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13</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26</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l" fontAlgn="b"/>
                      <a:r>
                        <a:rPr lang="es-AR" sz="400" u="none" strike="noStrike">
                          <a:effectLst/>
                        </a:rPr>
                        <a:t>Fin: Destacamento Hugo Galván km 2999</a:t>
                      </a:r>
                      <a:endParaRPr lang="es-AR" sz="400" b="0" i="0" u="none" strike="noStrike">
                        <a:solidFill>
                          <a:srgbClr val="000000"/>
                        </a:solidFill>
                        <a:effectLst/>
                        <a:latin typeface="Calibri"/>
                      </a:endParaRPr>
                    </a:p>
                  </a:txBody>
                  <a:tcPr marL="3305" marR="3305" marT="3305" marB="0" anchor="b"/>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6</a:t>
                      </a:r>
                      <a:endParaRPr lang="es-AR" sz="400" b="0" i="0" u="none" strike="noStrike">
                        <a:solidFill>
                          <a:srgbClr val="000000"/>
                        </a:solidFill>
                        <a:effectLst/>
                        <a:latin typeface="Calibri"/>
                      </a:endParaRPr>
                    </a:p>
                  </a:txBody>
                  <a:tcPr marL="3305" marR="3305" marT="3305" marB="0" anchor="ctr"/>
                </a:tc>
                <a:tc>
                  <a:txBody>
                    <a:bodyPr/>
                    <a:lstStyle/>
                    <a:p>
                      <a:pPr algn="l" fontAlgn="b"/>
                      <a:r>
                        <a:rPr lang="es-AR" sz="400" u="none" strike="noStrike">
                          <a:effectLst/>
                        </a:rPr>
                        <a:t>inicio: Ruta Nacional Nº 3  entrada al bombilla</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8</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2</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4</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l" fontAlgn="b"/>
                      <a:r>
                        <a:rPr lang="es-AR" sz="400" u="none" strike="noStrike">
                          <a:effectLst/>
                        </a:rPr>
                        <a:t>Fin: Laguna Bombilla</a:t>
                      </a:r>
                      <a:endParaRPr lang="es-AR" sz="400" b="0" i="0" u="none" strike="noStrike">
                        <a:solidFill>
                          <a:srgbClr val="000000"/>
                        </a:solidFill>
                        <a:effectLst/>
                        <a:latin typeface="Calibri"/>
                      </a:endParaRPr>
                    </a:p>
                  </a:txBody>
                  <a:tcPr marL="3305" marR="3305" marT="3305" marB="0" anchor="b"/>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7</a:t>
                      </a:r>
                      <a:endParaRPr lang="es-AR" sz="400" b="0" i="0" u="none" strike="noStrike">
                        <a:solidFill>
                          <a:srgbClr val="000000"/>
                        </a:solidFill>
                        <a:effectLst/>
                        <a:latin typeface="Calibri"/>
                      </a:endParaRPr>
                    </a:p>
                  </a:txBody>
                  <a:tcPr marL="3305" marR="3305" marT="3305" marB="0" anchor="ctr"/>
                </a:tc>
                <a:tc>
                  <a:txBody>
                    <a:bodyPr/>
                    <a:lstStyle/>
                    <a:p>
                      <a:pPr algn="l" fontAlgn="b"/>
                      <a:r>
                        <a:rPr lang="pt-BR" sz="400" u="none" strike="noStrike">
                          <a:effectLst/>
                        </a:rPr>
                        <a:t>Inicio: Destacamento Hugo Galván km 2999</a:t>
                      </a:r>
                      <a:endParaRPr lang="pt-B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15</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12</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14</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l" fontAlgn="b"/>
                      <a:r>
                        <a:rPr lang="es-AR" sz="400" u="none" strike="noStrike">
                          <a:effectLst/>
                        </a:rPr>
                        <a:t>Fin: Rio Tuerto km 2977</a:t>
                      </a:r>
                      <a:endParaRPr lang="es-AR" sz="400" b="0" i="0" u="none" strike="noStrike">
                        <a:solidFill>
                          <a:srgbClr val="000000"/>
                        </a:solidFill>
                        <a:effectLst/>
                        <a:latin typeface="Calibri"/>
                      </a:endParaRPr>
                    </a:p>
                  </a:txBody>
                  <a:tcPr marL="3305" marR="3305" marT="3305" marB="0" anchor="b"/>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8</a:t>
                      </a:r>
                      <a:endParaRPr lang="es-AR" sz="400" b="0" i="0" u="none" strike="noStrike">
                        <a:solidFill>
                          <a:srgbClr val="000000"/>
                        </a:solidFill>
                        <a:effectLst/>
                        <a:latin typeface="Calibri"/>
                      </a:endParaRPr>
                    </a:p>
                  </a:txBody>
                  <a:tcPr marL="3305" marR="3305" marT="3305" marB="0" anchor="ctr"/>
                </a:tc>
                <a:tc>
                  <a:txBody>
                    <a:bodyPr/>
                    <a:lstStyle/>
                    <a:p>
                      <a:pPr algn="l" fontAlgn="b"/>
                      <a:r>
                        <a:rPr lang="pt-BR" sz="400" u="none" strike="noStrike">
                          <a:effectLst/>
                        </a:rPr>
                        <a:t>inicio: Ruta Nacional Nº 3  entrada a as termas</a:t>
                      </a:r>
                      <a:endParaRPr lang="pt-B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1</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12</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l" fontAlgn="b"/>
                      <a:r>
                        <a:rPr lang="es-AR" sz="400" u="none" strike="noStrike">
                          <a:effectLst/>
                        </a:rPr>
                        <a:t>Fin: las Termas del rio Valdés</a:t>
                      </a:r>
                      <a:endParaRPr lang="es-AR" sz="400" b="0" i="0" u="none" strike="noStrike">
                        <a:solidFill>
                          <a:srgbClr val="000000"/>
                        </a:solidFill>
                        <a:effectLst/>
                        <a:latin typeface="Calibri"/>
                      </a:endParaRPr>
                    </a:p>
                  </a:txBody>
                  <a:tcPr marL="3305" marR="3305" marT="3305" marB="0" anchor="b"/>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9</a:t>
                      </a:r>
                      <a:endParaRPr lang="es-AR" sz="400" b="0" i="0" u="none" strike="noStrike">
                        <a:solidFill>
                          <a:srgbClr val="000000"/>
                        </a:solidFill>
                        <a:effectLst/>
                        <a:latin typeface="Calibri"/>
                      </a:endParaRPr>
                    </a:p>
                  </a:txBody>
                  <a:tcPr marL="3305" marR="3305" marT="3305" marB="0" anchor="ctr"/>
                </a:tc>
                <a:tc>
                  <a:txBody>
                    <a:bodyPr/>
                    <a:lstStyle/>
                    <a:p>
                      <a:pPr algn="l" fontAlgn="b"/>
                      <a:r>
                        <a:rPr lang="pt-BR" sz="400" u="none" strike="noStrike">
                          <a:effectLst/>
                        </a:rPr>
                        <a:t>Inicio: Rio Tuerto Km 2977</a:t>
                      </a:r>
                      <a:endParaRPr lang="pt-B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8</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9</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11</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l" fontAlgn="b"/>
                      <a:r>
                        <a:rPr lang="es-AR" sz="400" u="none" strike="noStrike">
                          <a:effectLst/>
                        </a:rPr>
                        <a:t>Fin: Tolhuin Km 2950</a:t>
                      </a:r>
                      <a:endParaRPr lang="es-AR" sz="400" b="0" i="0" u="none" strike="noStrike">
                        <a:solidFill>
                          <a:srgbClr val="000000"/>
                        </a:solidFill>
                        <a:effectLst/>
                        <a:latin typeface="Calibri"/>
                      </a:endParaRPr>
                    </a:p>
                  </a:txBody>
                  <a:tcPr marL="3305" marR="3305" marT="3305" marB="0" anchor="b"/>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10</a:t>
                      </a:r>
                      <a:endParaRPr lang="es-AR" sz="400" b="0" i="0" u="none" strike="noStrike">
                        <a:solidFill>
                          <a:srgbClr val="000000"/>
                        </a:solidFill>
                        <a:effectLst/>
                        <a:latin typeface="Calibri"/>
                      </a:endParaRPr>
                    </a:p>
                  </a:txBody>
                  <a:tcPr marL="3305" marR="3305" marT="3305" marB="0" anchor="ctr"/>
                </a:tc>
                <a:tc>
                  <a:txBody>
                    <a:bodyPr/>
                    <a:lstStyle/>
                    <a:p>
                      <a:pPr algn="l" fontAlgn="b"/>
                      <a:r>
                        <a:rPr lang="es-AR" sz="400" u="none" strike="noStrike">
                          <a:effectLst/>
                        </a:rPr>
                        <a:t>Inicio: Tolhuin Km 2950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9</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7</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10</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l" fontAlgn="b"/>
                      <a:r>
                        <a:rPr lang="fr-FR" sz="400" u="none" strike="noStrike">
                          <a:effectLst/>
                        </a:rPr>
                        <a:t>Fin: Rio Ewan Sur km 2915</a:t>
                      </a:r>
                      <a:endParaRPr lang="fr-FR" sz="400" b="0" i="0" u="none" strike="noStrike">
                        <a:solidFill>
                          <a:srgbClr val="000000"/>
                        </a:solidFill>
                        <a:effectLst/>
                        <a:latin typeface="Calibri"/>
                      </a:endParaRPr>
                    </a:p>
                  </a:txBody>
                  <a:tcPr marL="3305" marR="3305" marT="3305" marB="0" anchor="b"/>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11</a:t>
                      </a:r>
                      <a:endParaRPr lang="es-AR" sz="400" b="0" i="0" u="none" strike="noStrike">
                        <a:solidFill>
                          <a:srgbClr val="000000"/>
                        </a:solidFill>
                        <a:effectLst/>
                        <a:latin typeface="Calibri"/>
                      </a:endParaRPr>
                    </a:p>
                  </a:txBody>
                  <a:tcPr marL="3305" marR="3305" marT="3305" marB="0" anchor="ctr"/>
                </a:tc>
                <a:tc>
                  <a:txBody>
                    <a:bodyPr/>
                    <a:lstStyle/>
                    <a:p>
                      <a:pPr algn="l" fontAlgn="b"/>
                      <a:r>
                        <a:rPr lang="pt-BR" sz="400" u="none" strike="noStrike">
                          <a:effectLst/>
                        </a:rPr>
                        <a:t>Inicio: Rio Ewan Sur km 2915</a:t>
                      </a:r>
                      <a:endParaRPr lang="pt-B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6</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7</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8</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l" fontAlgn="b"/>
                      <a:r>
                        <a:rPr lang="es-AR" sz="400" u="none" strike="noStrike">
                          <a:effectLst/>
                        </a:rPr>
                        <a:t>Fin: Cabo Punta María Km 2878</a:t>
                      </a:r>
                      <a:endParaRPr lang="es-AR" sz="400" b="0" i="0" u="none" strike="noStrike">
                        <a:solidFill>
                          <a:srgbClr val="000000"/>
                        </a:solidFill>
                        <a:effectLst/>
                        <a:latin typeface="Calibri"/>
                      </a:endParaRPr>
                    </a:p>
                  </a:txBody>
                  <a:tcPr marL="3305" marR="3305" marT="3305" marB="0" anchor="b"/>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12</a:t>
                      </a:r>
                      <a:endParaRPr lang="es-AR" sz="400" b="0" i="0" u="none" strike="noStrike">
                        <a:solidFill>
                          <a:srgbClr val="000000"/>
                        </a:solidFill>
                        <a:effectLst/>
                        <a:latin typeface="Calibri"/>
                      </a:endParaRPr>
                    </a:p>
                  </a:txBody>
                  <a:tcPr marL="3305" marR="3305" marT="3305" marB="0" anchor="ctr"/>
                </a:tc>
                <a:tc>
                  <a:txBody>
                    <a:bodyPr/>
                    <a:lstStyle/>
                    <a:p>
                      <a:pPr algn="l" fontAlgn="b"/>
                      <a:r>
                        <a:rPr lang="es-AR" sz="400" u="none" strike="noStrike">
                          <a:effectLst/>
                        </a:rPr>
                        <a:t>Inicio: Cabo Punta María Km 2878</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5</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3</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4</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l" fontAlgn="b"/>
                      <a:r>
                        <a:rPr lang="es-AR" sz="400" u="none" strike="noStrike">
                          <a:effectLst/>
                        </a:rPr>
                        <a:t>Fin: Rio Grande Km 2845</a:t>
                      </a:r>
                      <a:endParaRPr lang="es-AR" sz="400" b="0" i="0" u="none" strike="noStrike">
                        <a:solidFill>
                          <a:srgbClr val="000000"/>
                        </a:solidFill>
                        <a:effectLst/>
                        <a:latin typeface="Calibri"/>
                      </a:endParaRPr>
                    </a:p>
                  </a:txBody>
                  <a:tcPr marL="3305" marR="3305" marT="3305" marB="0" anchor="b"/>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13</a:t>
                      </a:r>
                      <a:endParaRPr lang="es-AR" sz="400" b="0" i="0" u="none" strike="noStrike">
                        <a:solidFill>
                          <a:srgbClr val="000000"/>
                        </a:solidFill>
                        <a:effectLst/>
                        <a:latin typeface="Calibri"/>
                      </a:endParaRPr>
                    </a:p>
                  </a:txBody>
                  <a:tcPr marL="3305" marR="3305" marT="3305" marB="0" anchor="ctr"/>
                </a:tc>
                <a:tc>
                  <a:txBody>
                    <a:bodyPr/>
                    <a:lstStyle/>
                    <a:p>
                      <a:pPr algn="l" fontAlgn="b"/>
                      <a:r>
                        <a:rPr lang="es-AR" sz="400" u="none" strike="noStrike">
                          <a:effectLst/>
                        </a:rPr>
                        <a:t>Inicio: Rio Grande</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5</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6</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1</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l" fontAlgn="b"/>
                      <a:r>
                        <a:rPr lang="es-AR" sz="400" u="none" strike="noStrike">
                          <a:effectLst/>
                        </a:rPr>
                        <a:t>Fin: San Sebastián</a:t>
                      </a:r>
                      <a:endParaRPr lang="es-AR" sz="400" b="0" i="0" u="none" strike="noStrike">
                        <a:solidFill>
                          <a:srgbClr val="000000"/>
                        </a:solidFill>
                        <a:effectLst/>
                        <a:latin typeface="Calibri"/>
                      </a:endParaRPr>
                    </a:p>
                  </a:txBody>
                  <a:tcPr marL="3305" marR="3305" marT="3305" marB="0" anchor="b"/>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14</a:t>
                      </a:r>
                      <a:endParaRPr lang="es-AR" sz="400" b="0" i="0" u="none" strike="noStrike">
                        <a:solidFill>
                          <a:srgbClr val="000000"/>
                        </a:solidFill>
                        <a:effectLst/>
                        <a:latin typeface="Calibri"/>
                      </a:endParaRPr>
                    </a:p>
                  </a:txBody>
                  <a:tcPr marL="3305" marR="3305" marT="3305" marB="0" anchor="ctr"/>
                </a:tc>
                <a:tc>
                  <a:txBody>
                    <a:bodyPr/>
                    <a:lstStyle/>
                    <a:p>
                      <a:pPr algn="l" fontAlgn="b"/>
                      <a:r>
                        <a:rPr lang="es-AR" sz="400" u="none" strike="noStrike">
                          <a:effectLst/>
                        </a:rPr>
                        <a:t>Inicio: Rancho Hambre km 3017</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3</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2</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l" fontAlgn="b"/>
                      <a:r>
                        <a:rPr lang="es-AR" sz="400" u="none" strike="noStrike">
                          <a:effectLst/>
                        </a:rPr>
                        <a:t>Fin: Almanza</a:t>
                      </a:r>
                      <a:endParaRPr lang="es-AR" sz="400" b="0" i="0" u="none" strike="noStrike">
                        <a:solidFill>
                          <a:srgbClr val="000000"/>
                        </a:solidFill>
                        <a:effectLst/>
                        <a:latin typeface="Calibri"/>
                      </a:endParaRPr>
                    </a:p>
                  </a:txBody>
                  <a:tcPr marL="3305" marR="3305" marT="3305" marB="0" anchor="b"/>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15</a:t>
                      </a:r>
                      <a:endParaRPr lang="es-AR" sz="400" b="0" i="0" u="none" strike="noStrike">
                        <a:solidFill>
                          <a:srgbClr val="000000"/>
                        </a:solidFill>
                        <a:effectLst/>
                        <a:latin typeface="Calibri"/>
                      </a:endParaRPr>
                    </a:p>
                  </a:txBody>
                  <a:tcPr marL="3305" marR="3305" marT="3305" marB="0" anchor="ctr"/>
                </a:tc>
                <a:tc>
                  <a:txBody>
                    <a:bodyPr/>
                    <a:lstStyle/>
                    <a:p>
                      <a:pPr algn="l" fontAlgn="b"/>
                      <a:r>
                        <a:rPr lang="es-AR" sz="400" u="none" strike="noStrike">
                          <a:effectLst/>
                        </a:rPr>
                        <a:t>Inicio: Rancho Hambre km 3017</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1</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l" fontAlgn="b"/>
                      <a:r>
                        <a:rPr lang="es-AR" sz="400" u="none" strike="noStrike">
                          <a:effectLst/>
                        </a:rPr>
                        <a:t>Fin: Moat</a:t>
                      </a:r>
                      <a:endParaRPr lang="es-AR" sz="400" b="0" i="0" u="none" strike="noStrike">
                        <a:solidFill>
                          <a:srgbClr val="000000"/>
                        </a:solidFill>
                        <a:effectLst/>
                        <a:latin typeface="Calibri"/>
                      </a:endParaRPr>
                    </a:p>
                  </a:txBody>
                  <a:tcPr marL="3305" marR="3305" marT="3305" marB="0" anchor="b"/>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16</a:t>
                      </a:r>
                      <a:endParaRPr lang="es-AR" sz="400" b="0" i="0" u="none" strike="noStrike">
                        <a:solidFill>
                          <a:srgbClr val="000000"/>
                        </a:solidFill>
                        <a:effectLst/>
                        <a:latin typeface="Calibri"/>
                      </a:endParaRPr>
                    </a:p>
                  </a:txBody>
                  <a:tcPr marL="3305" marR="3305" marT="3305" marB="0" anchor="ctr"/>
                </a:tc>
                <a:tc>
                  <a:txBody>
                    <a:bodyPr/>
                    <a:lstStyle/>
                    <a:p>
                      <a:pPr algn="ctr" fontAlgn="ctr"/>
                      <a:r>
                        <a:rPr lang="es-AR" sz="400" u="none" strike="noStrike">
                          <a:effectLst/>
                        </a:rPr>
                        <a:t> Ruta Complementaria 261</a:t>
                      </a:r>
                      <a:endParaRPr lang="es-AR" sz="400" b="0" i="0" u="none" strike="noStrike">
                        <a:solidFill>
                          <a:srgbClr val="000000"/>
                        </a:solidFill>
                        <a:effectLst/>
                        <a:latin typeface="Calibri"/>
                      </a:endParaRPr>
                    </a:p>
                  </a:txBody>
                  <a:tcPr marL="3305" marR="3305" marT="3305" marB="0" anchor="ctr"/>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1</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ctr" fontAlgn="ctr"/>
                      <a:r>
                        <a:rPr lang="es-AR" sz="400" u="none" strike="noStrike">
                          <a:effectLst/>
                        </a:rPr>
                        <a:t> </a:t>
                      </a:r>
                      <a:endParaRPr lang="es-AR" sz="400" b="0" i="0" u="none" strike="noStrike">
                        <a:solidFill>
                          <a:srgbClr val="000000"/>
                        </a:solidFill>
                        <a:effectLst/>
                        <a:latin typeface="Calibri"/>
                      </a:endParaRPr>
                    </a:p>
                  </a:txBody>
                  <a:tcPr marL="3305" marR="3305" marT="3305" marB="0" anchor="ctr"/>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17</a:t>
                      </a:r>
                      <a:endParaRPr lang="es-AR" sz="400" b="0" i="0" u="none" strike="noStrike">
                        <a:solidFill>
                          <a:srgbClr val="000000"/>
                        </a:solidFill>
                        <a:effectLst/>
                        <a:latin typeface="Calibri"/>
                      </a:endParaRPr>
                    </a:p>
                  </a:txBody>
                  <a:tcPr marL="3305" marR="3305" marT="3305" marB="0" anchor="ctr"/>
                </a:tc>
                <a:tc>
                  <a:txBody>
                    <a:bodyPr/>
                    <a:lstStyle/>
                    <a:p>
                      <a:pPr algn="ctr" fontAlgn="ctr"/>
                      <a:r>
                        <a:rPr lang="es-AR" sz="400" u="none" strike="noStrike">
                          <a:effectLst/>
                        </a:rPr>
                        <a:t>Ruta Complementaria 23</a:t>
                      </a:r>
                      <a:endParaRPr lang="es-AR" sz="400" b="0" i="0" u="none" strike="noStrike">
                        <a:solidFill>
                          <a:srgbClr val="000000"/>
                        </a:solidFill>
                        <a:effectLst/>
                        <a:latin typeface="Calibri"/>
                      </a:endParaRPr>
                    </a:p>
                  </a:txBody>
                  <a:tcPr marL="3305" marR="3305" marT="3305" marB="0" anchor="ctr"/>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ctr" fontAlgn="ctr"/>
                      <a:r>
                        <a:rPr lang="es-AR" sz="400" u="none" strike="noStrike">
                          <a:effectLst/>
                        </a:rPr>
                        <a:t> </a:t>
                      </a:r>
                      <a:endParaRPr lang="es-AR" sz="400" b="0" i="0" u="none" strike="noStrike">
                        <a:solidFill>
                          <a:srgbClr val="000000"/>
                        </a:solidFill>
                        <a:effectLst/>
                        <a:latin typeface="Calibri"/>
                      </a:endParaRPr>
                    </a:p>
                  </a:txBody>
                  <a:tcPr marL="3305" marR="3305" marT="3305" marB="0" anchor="ctr"/>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18</a:t>
                      </a:r>
                      <a:endParaRPr lang="es-AR" sz="400" b="0" i="0" u="none" strike="noStrike">
                        <a:solidFill>
                          <a:srgbClr val="000000"/>
                        </a:solidFill>
                        <a:effectLst/>
                        <a:latin typeface="Calibri"/>
                      </a:endParaRPr>
                    </a:p>
                  </a:txBody>
                  <a:tcPr marL="3305" marR="3305" marT="3305" marB="0" anchor="ctr"/>
                </a:tc>
                <a:tc>
                  <a:txBody>
                    <a:bodyPr/>
                    <a:lstStyle/>
                    <a:p>
                      <a:pPr algn="ctr" fontAlgn="ctr"/>
                      <a:r>
                        <a:rPr lang="es-AR" sz="400" u="none" strike="noStrike">
                          <a:effectLst/>
                        </a:rPr>
                        <a:t>Ruta Complementaria A </a:t>
                      </a:r>
                      <a:endParaRPr lang="es-AR" sz="400" b="0" i="0" u="none" strike="noStrike">
                        <a:solidFill>
                          <a:srgbClr val="000000"/>
                        </a:solidFill>
                        <a:effectLst/>
                        <a:latin typeface="Calibri"/>
                      </a:endParaRPr>
                    </a:p>
                  </a:txBody>
                  <a:tcPr marL="3305" marR="3305" marT="3305" marB="0" anchor="ctr"/>
                </a:tc>
                <a:tc rowSpan="2">
                  <a:txBody>
                    <a:bodyPr/>
                    <a:lstStyle/>
                    <a:p>
                      <a:pPr algn="ctr" fontAlgn="b"/>
                      <a:r>
                        <a:rPr lang="es-AR" sz="400" u="none" strike="noStrike">
                          <a:effectLst/>
                        </a:rPr>
                        <a:t>1</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1</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ctr" fontAlgn="ctr"/>
                      <a:r>
                        <a:rPr lang="es-AR" sz="400" u="none" strike="noStrike">
                          <a:effectLst/>
                        </a:rPr>
                        <a:t> </a:t>
                      </a:r>
                      <a:endParaRPr lang="es-AR" sz="400" b="0" i="0" u="none" strike="noStrike">
                        <a:solidFill>
                          <a:srgbClr val="000000"/>
                        </a:solidFill>
                        <a:effectLst/>
                        <a:latin typeface="Calibri"/>
                      </a:endParaRPr>
                    </a:p>
                  </a:txBody>
                  <a:tcPr marL="3305" marR="3305" marT="3305" marB="0" anchor="ctr"/>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19</a:t>
                      </a:r>
                      <a:endParaRPr lang="es-AR" sz="400" b="0" i="0" u="none" strike="noStrike">
                        <a:solidFill>
                          <a:srgbClr val="000000"/>
                        </a:solidFill>
                        <a:effectLst/>
                        <a:latin typeface="Calibri"/>
                      </a:endParaRPr>
                    </a:p>
                  </a:txBody>
                  <a:tcPr marL="3305" marR="3305" marT="3305" marB="0" anchor="ctr"/>
                </a:tc>
                <a:tc>
                  <a:txBody>
                    <a:bodyPr/>
                    <a:lstStyle/>
                    <a:p>
                      <a:pPr algn="ctr" fontAlgn="ctr"/>
                      <a:r>
                        <a:rPr lang="es-AR" sz="400" u="none" strike="noStrike">
                          <a:effectLst/>
                        </a:rPr>
                        <a:t>Ruta Complementaria G</a:t>
                      </a:r>
                      <a:endParaRPr lang="es-AR" sz="400" b="0" i="0" u="none" strike="noStrike">
                        <a:solidFill>
                          <a:srgbClr val="000000"/>
                        </a:solidFill>
                        <a:effectLst/>
                        <a:latin typeface="Calibri"/>
                      </a:endParaRPr>
                    </a:p>
                  </a:txBody>
                  <a:tcPr marL="3305" marR="3305" marT="3305" marB="0" anchor="ctr"/>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ctr" fontAlgn="ctr"/>
                      <a:r>
                        <a:rPr lang="es-AR" sz="400" u="none" strike="noStrike">
                          <a:effectLst/>
                        </a:rPr>
                        <a:t> </a:t>
                      </a:r>
                      <a:endParaRPr lang="es-AR" sz="400" b="0" i="0" u="none" strike="noStrike">
                        <a:solidFill>
                          <a:srgbClr val="000000"/>
                        </a:solidFill>
                        <a:effectLst/>
                        <a:latin typeface="Calibri"/>
                      </a:endParaRPr>
                    </a:p>
                  </a:txBody>
                  <a:tcPr marL="3305" marR="3305" marT="3305" marB="0" anchor="ctr"/>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20</a:t>
                      </a:r>
                      <a:endParaRPr lang="es-AR" sz="400" b="0" i="0" u="none" strike="noStrike">
                        <a:solidFill>
                          <a:srgbClr val="000000"/>
                        </a:solidFill>
                        <a:effectLst/>
                        <a:latin typeface="Calibri"/>
                      </a:endParaRPr>
                    </a:p>
                  </a:txBody>
                  <a:tcPr marL="3305" marR="3305" marT="3305" marB="0" anchor="ctr"/>
                </a:tc>
                <a:tc>
                  <a:txBody>
                    <a:bodyPr/>
                    <a:lstStyle/>
                    <a:p>
                      <a:pPr algn="ctr" fontAlgn="ctr"/>
                      <a:r>
                        <a:rPr lang="es-AR" sz="400" u="none" strike="noStrike">
                          <a:effectLst/>
                        </a:rPr>
                        <a:t>Ruta Complementaria H</a:t>
                      </a:r>
                      <a:endParaRPr lang="es-AR" sz="400" b="0" i="0" u="none" strike="noStrike">
                        <a:solidFill>
                          <a:srgbClr val="000000"/>
                        </a:solidFill>
                        <a:effectLst/>
                        <a:latin typeface="Calibri"/>
                      </a:endParaRPr>
                    </a:p>
                  </a:txBody>
                  <a:tcPr marL="3305" marR="3305" marT="3305" marB="0" anchor="ctr"/>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ctr" fontAlgn="ctr"/>
                      <a:r>
                        <a:rPr lang="es-AR" sz="400" u="none" strike="noStrike">
                          <a:effectLst/>
                        </a:rPr>
                        <a:t> </a:t>
                      </a:r>
                      <a:endParaRPr lang="es-AR" sz="400" b="0" i="0" u="none" strike="noStrike">
                        <a:solidFill>
                          <a:srgbClr val="000000"/>
                        </a:solidFill>
                        <a:effectLst/>
                        <a:latin typeface="Calibri"/>
                      </a:endParaRPr>
                    </a:p>
                  </a:txBody>
                  <a:tcPr marL="3305" marR="3305" marT="3305" marB="0" anchor="ctr"/>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21</a:t>
                      </a:r>
                      <a:endParaRPr lang="es-AR" sz="400" b="0" i="0" u="none" strike="noStrike">
                        <a:solidFill>
                          <a:srgbClr val="000000"/>
                        </a:solidFill>
                        <a:effectLst/>
                        <a:latin typeface="Calibri"/>
                      </a:endParaRPr>
                    </a:p>
                  </a:txBody>
                  <a:tcPr marL="3305" marR="3305" marT="3305" marB="0" anchor="ctr"/>
                </a:tc>
                <a:tc>
                  <a:txBody>
                    <a:bodyPr/>
                    <a:lstStyle/>
                    <a:p>
                      <a:pPr algn="ctr" fontAlgn="ctr"/>
                      <a:r>
                        <a:rPr lang="es-AR" sz="400" u="none" strike="noStrike">
                          <a:effectLst/>
                        </a:rPr>
                        <a:t>Ruta Complementaria F</a:t>
                      </a:r>
                      <a:endParaRPr lang="es-AR" sz="400" b="0" i="0" u="none" strike="noStrike">
                        <a:solidFill>
                          <a:srgbClr val="000000"/>
                        </a:solidFill>
                        <a:effectLst/>
                        <a:latin typeface="Calibri"/>
                      </a:endParaRPr>
                    </a:p>
                  </a:txBody>
                  <a:tcPr marL="3305" marR="3305" marT="3305" marB="0" anchor="ctr"/>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1</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ctr" fontAlgn="ctr"/>
                      <a:r>
                        <a:rPr lang="es-AR" sz="400" u="none" strike="noStrike">
                          <a:effectLst/>
                        </a:rPr>
                        <a:t> </a:t>
                      </a:r>
                      <a:endParaRPr lang="es-AR" sz="400" b="0" i="0" u="none" strike="noStrike">
                        <a:solidFill>
                          <a:srgbClr val="000000"/>
                        </a:solidFill>
                        <a:effectLst/>
                        <a:latin typeface="Calibri"/>
                      </a:endParaRPr>
                    </a:p>
                  </a:txBody>
                  <a:tcPr marL="3305" marR="3305" marT="3305" marB="0" anchor="ctr"/>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22</a:t>
                      </a:r>
                      <a:endParaRPr lang="es-AR" sz="400" b="0" i="0" u="none" strike="noStrike">
                        <a:solidFill>
                          <a:srgbClr val="000000"/>
                        </a:solidFill>
                        <a:effectLst/>
                        <a:latin typeface="Calibri"/>
                      </a:endParaRPr>
                    </a:p>
                  </a:txBody>
                  <a:tcPr marL="3305" marR="3305" marT="3305" marB="0" anchor="ctr"/>
                </a:tc>
                <a:tc>
                  <a:txBody>
                    <a:bodyPr/>
                    <a:lstStyle/>
                    <a:p>
                      <a:pPr algn="ctr" fontAlgn="ctr"/>
                      <a:r>
                        <a:rPr lang="es-AR" sz="400" u="none" strike="noStrike">
                          <a:effectLst/>
                        </a:rPr>
                        <a:t>Ruta Complementaria B</a:t>
                      </a:r>
                      <a:endParaRPr lang="es-AR" sz="400" b="0" i="0" u="none" strike="noStrike">
                        <a:solidFill>
                          <a:srgbClr val="000000"/>
                        </a:solidFill>
                        <a:effectLst/>
                        <a:latin typeface="Calibri"/>
                      </a:endParaRPr>
                    </a:p>
                  </a:txBody>
                  <a:tcPr marL="3305" marR="3305" marT="3305" marB="0" anchor="ctr"/>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ctr" fontAlgn="ctr"/>
                      <a:r>
                        <a:rPr lang="es-AR" sz="400" u="none" strike="noStrike">
                          <a:effectLst/>
                        </a:rPr>
                        <a:t> </a:t>
                      </a:r>
                      <a:endParaRPr lang="es-AR" sz="400" b="0" i="0" u="none" strike="noStrike">
                        <a:solidFill>
                          <a:srgbClr val="000000"/>
                        </a:solidFill>
                        <a:effectLst/>
                        <a:latin typeface="Calibri"/>
                      </a:endParaRPr>
                    </a:p>
                  </a:txBody>
                  <a:tcPr marL="3305" marR="3305" marT="3305" marB="0" anchor="ctr"/>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23</a:t>
                      </a:r>
                      <a:endParaRPr lang="es-AR" sz="400" b="0" i="0" u="none" strike="noStrike">
                        <a:solidFill>
                          <a:srgbClr val="000000"/>
                        </a:solidFill>
                        <a:effectLst/>
                        <a:latin typeface="Calibri"/>
                      </a:endParaRPr>
                    </a:p>
                  </a:txBody>
                  <a:tcPr marL="3305" marR="3305" marT="3305" marB="0" anchor="ctr"/>
                </a:tc>
                <a:tc>
                  <a:txBody>
                    <a:bodyPr/>
                    <a:lstStyle/>
                    <a:p>
                      <a:pPr algn="ctr" fontAlgn="ctr"/>
                      <a:r>
                        <a:rPr lang="es-AR" sz="400" u="none" strike="noStrike">
                          <a:effectLst/>
                        </a:rPr>
                        <a:t>Ruta Complementaria C</a:t>
                      </a:r>
                      <a:endParaRPr lang="es-AR" sz="400" b="0" i="0" u="none" strike="noStrike">
                        <a:solidFill>
                          <a:srgbClr val="000000"/>
                        </a:solidFill>
                        <a:effectLst/>
                        <a:latin typeface="Calibri"/>
                      </a:endParaRPr>
                    </a:p>
                  </a:txBody>
                  <a:tcPr marL="3305" marR="3305" marT="3305" marB="0" anchor="ctr"/>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ctr" fontAlgn="ctr"/>
                      <a:r>
                        <a:rPr lang="es-AR" sz="400" u="none" strike="noStrike">
                          <a:effectLst/>
                        </a:rPr>
                        <a:t> </a:t>
                      </a:r>
                      <a:endParaRPr lang="es-AR" sz="400" b="0" i="0" u="none" strike="noStrike">
                        <a:solidFill>
                          <a:srgbClr val="000000"/>
                        </a:solidFill>
                        <a:effectLst/>
                        <a:latin typeface="Calibri"/>
                      </a:endParaRPr>
                    </a:p>
                  </a:txBody>
                  <a:tcPr marL="3305" marR="3305" marT="3305" marB="0" anchor="ctr"/>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24</a:t>
                      </a:r>
                      <a:endParaRPr lang="es-AR" sz="400" b="0" i="0" u="none" strike="noStrike">
                        <a:solidFill>
                          <a:srgbClr val="000000"/>
                        </a:solidFill>
                        <a:effectLst/>
                        <a:latin typeface="Calibri"/>
                      </a:endParaRPr>
                    </a:p>
                  </a:txBody>
                  <a:tcPr marL="3305" marR="3305" marT="3305" marB="0" anchor="ctr"/>
                </a:tc>
                <a:tc>
                  <a:txBody>
                    <a:bodyPr/>
                    <a:lstStyle/>
                    <a:p>
                      <a:pPr algn="ctr" fontAlgn="ctr"/>
                      <a:r>
                        <a:rPr lang="es-AR" sz="400" u="none" strike="noStrike">
                          <a:effectLst/>
                        </a:rPr>
                        <a:t>Ruta Complementaria D</a:t>
                      </a:r>
                      <a:endParaRPr lang="es-AR" sz="400" b="0" i="0" u="none" strike="noStrike">
                        <a:solidFill>
                          <a:srgbClr val="000000"/>
                        </a:solidFill>
                        <a:effectLst/>
                        <a:latin typeface="Calibri"/>
                      </a:endParaRPr>
                    </a:p>
                  </a:txBody>
                  <a:tcPr marL="3305" marR="3305" marT="3305" marB="0" anchor="ctr"/>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ctr" fontAlgn="ctr"/>
                      <a:r>
                        <a:rPr lang="es-AR" sz="400" u="none" strike="noStrike">
                          <a:effectLst/>
                        </a:rPr>
                        <a:t> </a:t>
                      </a:r>
                      <a:endParaRPr lang="es-AR" sz="400" b="0" i="0" u="none" strike="noStrike">
                        <a:solidFill>
                          <a:srgbClr val="000000"/>
                        </a:solidFill>
                        <a:effectLst/>
                        <a:latin typeface="Calibri"/>
                      </a:endParaRPr>
                    </a:p>
                  </a:txBody>
                  <a:tcPr marL="3305" marR="3305" marT="3305" marB="0" anchor="ctr"/>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25</a:t>
                      </a:r>
                      <a:endParaRPr lang="es-AR" sz="400" b="0" i="0" u="none" strike="noStrike">
                        <a:solidFill>
                          <a:srgbClr val="000000"/>
                        </a:solidFill>
                        <a:effectLst/>
                        <a:latin typeface="Calibri"/>
                      </a:endParaRPr>
                    </a:p>
                  </a:txBody>
                  <a:tcPr marL="3305" marR="3305" marT="3305" marB="0" anchor="ctr"/>
                </a:tc>
                <a:tc>
                  <a:txBody>
                    <a:bodyPr/>
                    <a:lstStyle/>
                    <a:p>
                      <a:pPr algn="ctr" fontAlgn="ctr"/>
                      <a:r>
                        <a:rPr lang="es-AR" sz="400" u="none" strike="noStrike">
                          <a:effectLst/>
                        </a:rPr>
                        <a:t>Ruta Complementaria E</a:t>
                      </a:r>
                      <a:endParaRPr lang="es-AR" sz="400" b="0" i="0" u="none" strike="noStrike">
                        <a:solidFill>
                          <a:srgbClr val="000000"/>
                        </a:solidFill>
                        <a:effectLst/>
                        <a:latin typeface="Calibri"/>
                      </a:endParaRPr>
                    </a:p>
                  </a:txBody>
                  <a:tcPr marL="3305" marR="3305" marT="3305" marB="0" anchor="ctr"/>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0</a:t>
                      </a:r>
                      <a:endParaRPr lang="es-AR" sz="400" b="0" i="0" u="none" strike="noStrike">
                        <a:solidFill>
                          <a:srgbClr val="000000"/>
                        </a:solidFill>
                        <a:effectLst/>
                        <a:latin typeface="Calibri"/>
                      </a:endParaRPr>
                    </a:p>
                  </a:txBody>
                  <a:tcPr marL="3305" marR="3305" marT="3305" marB="0" anchor="b"/>
                </a:tc>
              </a:tr>
              <a:tr h="82385">
                <a:tc vMerge="1">
                  <a:txBody>
                    <a:bodyPr/>
                    <a:lstStyle/>
                    <a:p>
                      <a:endParaRPr lang="es-AR"/>
                    </a:p>
                  </a:txBody>
                  <a:tcPr/>
                </a:tc>
                <a:tc>
                  <a:txBody>
                    <a:bodyPr/>
                    <a:lstStyle/>
                    <a:p>
                      <a:pPr algn="ctr" fontAlgn="ctr"/>
                      <a:r>
                        <a:rPr lang="es-AR" sz="400" u="none" strike="noStrike">
                          <a:effectLst/>
                        </a:rPr>
                        <a:t> </a:t>
                      </a:r>
                      <a:endParaRPr lang="es-AR" sz="400" b="0" i="0" u="none" strike="noStrike">
                        <a:solidFill>
                          <a:srgbClr val="000000"/>
                        </a:solidFill>
                        <a:effectLst/>
                        <a:latin typeface="Calibri"/>
                      </a:endParaRPr>
                    </a:p>
                  </a:txBody>
                  <a:tcPr marL="3305" marR="3305" marT="3305" marB="0" anchor="ctr"/>
                </a:tc>
                <a:tc vMerge="1">
                  <a:txBody>
                    <a:bodyPr/>
                    <a:lstStyle/>
                    <a:p>
                      <a:endParaRPr lang="es-AR"/>
                    </a:p>
                  </a:txBody>
                  <a:tcPr/>
                </a:tc>
                <a:tc vMerge="1">
                  <a:txBody>
                    <a:bodyPr/>
                    <a:lstStyle/>
                    <a:p>
                      <a:endParaRPr lang="es-AR"/>
                    </a:p>
                  </a:txBody>
                  <a:tcPr/>
                </a:tc>
                <a:tc vMerge="1">
                  <a:txBody>
                    <a:bodyPr/>
                    <a:lstStyle/>
                    <a:p>
                      <a:endParaRPr lang="es-AR"/>
                    </a:p>
                  </a:txBody>
                  <a:tcPr/>
                </a:tc>
              </a:tr>
              <a:tr h="82385">
                <a:tc rowSpan="2">
                  <a:txBody>
                    <a:bodyPr/>
                    <a:lstStyle/>
                    <a:p>
                      <a:pPr algn="ctr" fontAlgn="ctr"/>
                      <a:r>
                        <a:rPr lang="es-AR" sz="400" u="none" strike="noStrike">
                          <a:effectLst/>
                        </a:rPr>
                        <a:t>Tramo 26</a:t>
                      </a:r>
                      <a:endParaRPr lang="es-AR" sz="400" b="0" i="0" u="none" strike="noStrike">
                        <a:solidFill>
                          <a:srgbClr val="000000"/>
                        </a:solidFill>
                        <a:effectLst/>
                        <a:latin typeface="Calibri"/>
                      </a:endParaRPr>
                    </a:p>
                  </a:txBody>
                  <a:tcPr marL="3305" marR="3305" marT="3305" marB="0" anchor="ctr"/>
                </a:tc>
                <a:tc>
                  <a:txBody>
                    <a:bodyPr/>
                    <a:lstStyle/>
                    <a:p>
                      <a:pPr algn="ctr" fontAlgn="ctr"/>
                      <a:r>
                        <a:rPr lang="es-AR" sz="400" u="none" strike="noStrike">
                          <a:effectLst/>
                        </a:rPr>
                        <a:t>Ruta Complementaria I</a:t>
                      </a:r>
                      <a:endParaRPr lang="es-AR" sz="400" b="0" i="0" u="none" strike="noStrike">
                        <a:solidFill>
                          <a:srgbClr val="000000"/>
                        </a:solidFill>
                        <a:effectLst/>
                        <a:latin typeface="Calibri"/>
                      </a:endParaRPr>
                    </a:p>
                  </a:txBody>
                  <a:tcPr marL="3305" marR="3305" marT="3305" marB="0" anchor="ctr"/>
                </a:tc>
                <a:tc rowSpan="2">
                  <a:txBody>
                    <a:bodyPr/>
                    <a:lstStyle/>
                    <a:p>
                      <a:pPr algn="ctr" fontAlgn="b"/>
                      <a:r>
                        <a:rPr lang="es-AR" sz="400" u="none" strike="noStrike">
                          <a:effectLst/>
                        </a:rPr>
                        <a:t>5</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5</a:t>
                      </a:r>
                      <a:endParaRPr lang="es-AR" sz="400" b="0" i="0" u="none" strike="noStrike">
                        <a:solidFill>
                          <a:srgbClr val="000000"/>
                        </a:solidFill>
                        <a:effectLst/>
                        <a:latin typeface="Calibri"/>
                      </a:endParaRPr>
                    </a:p>
                  </a:txBody>
                  <a:tcPr marL="3305" marR="3305" marT="3305" marB="0" anchor="b"/>
                </a:tc>
                <a:tc rowSpan="2">
                  <a:txBody>
                    <a:bodyPr/>
                    <a:lstStyle/>
                    <a:p>
                      <a:pPr algn="ctr" fontAlgn="b"/>
                      <a:r>
                        <a:rPr lang="es-AR" sz="400" u="none" strike="noStrike">
                          <a:effectLst/>
                        </a:rPr>
                        <a:t>2</a:t>
                      </a:r>
                      <a:endParaRPr lang="es-AR" sz="400" b="0" i="0" u="none" strike="noStrike">
                        <a:solidFill>
                          <a:srgbClr val="000000"/>
                        </a:solidFill>
                        <a:effectLst/>
                        <a:latin typeface="Calibri"/>
                      </a:endParaRPr>
                    </a:p>
                  </a:txBody>
                  <a:tcPr marL="3305" marR="3305" marT="3305" marB="0" anchor="b"/>
                </a:tc>
              </a:tr>
              <a:tr h="86505">
                <a:tc vMerge="1">
                  <a:txBody>
                    <a:bodyPr/>
                    <a:lstStyle/>
                    <a:p>
                      <a:endParaRPr lang="es-AR"/>
                    </a:p>
                  </a:txBody>
                  <a:tcPr/>
                </a:tc>
                <a:tc>
                  <a:txBody>
                    <a:bodyPr/>
                    <a:lstStyle/>
                    <a:p>
                      <a:pPr algn="ctr" fontAlgn="ctr"/>
                      <a:endParaRPr lang="es-AR" sz="400" b="0" i="0" u="none" strike="noStrike">
                        <a:solidFill>
                          <a:srgbClr val="000000"/>
                        </a:solidFill>
                        <a:effectLst/>
                        <a:latin typeface="Calibri"/>
                      </a:endParaRPr>
                    </a:p>
                  </a:txBody>
                  <a:tcPr marL="3305" marR="3305" marT="3305" marB="0" anchor="ctr"/>
                </a:tc>
                <a:tc vMerge="1">
                  <a:txBody>
                    <a:bodyPr/>
                    <a:lstStyle/>
                    <a:p>
                      <a:endParaRPr lang="es-AR"/>
                    </a:p>
                  </a:txBody>
                  <a:tcPr/>
                </a:tc>
                <a:tc vMerge="1">
                  <a:txBody>
                    <a:bodyPr/>
                    <a:lstStyle/>
                    <a:p>
                      <a:endParaRPr lang="es-AR"/>
                    </a:p>
                  </a:txBody>
                  <a:tcPr/>
                </a:tc>
                <a:tc vMerge="1">
                  <a:txBody>
                    <a:bodyPr/>
                    <a:lstStyle/>
                    <a:p>
                      <a:endParaRPr lang="es-AR"/>
                    </a:p>
                  </a:txBody>
                  <a:tcPr/>
                </a:tc>
              </a:tr>
              <a:tr h="86505">
                <a:tc gridSpan="2">
                  <a:txBody>
                    <a:bodyPr/>
                    <a:lstStyle/>
                    <a:p>
                      <a:pPr algn="l" fontAlgn="b"/>
                      <a:r>
                        <a:rPr lang="es-AR" sz="400" u="none" strike="noStrike">
                          <a:effectLst/>
                        </a:rPr>
                        <a:t>Total</a:t>
                      </a:r>
                      <a:endParaRPr lang="es-AR" sz="400" b="0" i="0" u="none" strike="noStrike">
                        <a:solidFill>
                          <a:srgbClr val="000000"/>
                        </a:solidFill>
                        <a:effectLst/>
                        <a:latin typeface="Calibri"/>
                      </a:endParaRPr>
                    </a:p>
                  </a:txBody>
                  <a:tcPr marL="3305" marR="3305" marT="3305" marB="0" anchor="b"/>
                </a:tc>
                <a:tc hMerge="1">
                  <a:txBody>
                    <a:bodyPr/>
                    <a:lstStyle/>
                    <a:p>
                      <a:endParaRPr lang="es-AR"/>
                    </a:p>
                  </a:txBody>
                  <a:tcPr/>
                </a:tc>
                <a:tc>
                  <a:txBody>
                    <a:bodyPr/>
                    <a:lstStyle/>
                    <a:p>
                      <a:pPr algn="r" fontAlgn="b"/>
                      <a:r>
                        <a:rPr lang="es-AR" sz="400" u="none" strike="noStrike">
                          <a:effectLst/>
                        </a:rPr>
                        <a:t>194</a:t>
                      </a:r>
                      <a:endParaRPr lang="es-AR" sz="400" b="0" i="0" u="none" strike="noStrike">
                        <a:solidFill>
                          <a:srgbClr val="000000"/>
                        </a:solidFill>
                        <a:effectLst/>
                        <a:latin typeface="Calibri"/>
                      </a:endParaRPr>
                    </a:p>
                  </a:txBody>
                  <a:tcPr marL="3305" marR="3305" marT="3305" marB="0" anchor="b"/>
                </a:tc>
                <a:tc>
                  <a:txBody>
                    <a:bodyPr/>
                    <a:lstStyle/>
                    <a:p>
                      <a:pPr algn="r" fontAlgn="b"/>
                      <a:r>
                        <a:rPr lang="es-AR" sz="400" u="none" strike="noStrike">
                          <a:effectLst/>
                        </a:rPr>
                        <a:t>123</a:t>
                      </a:r>
                      <a:endParaRPr lang="es-AR" sz="400" b="0" i="0" u="none" strike="noStrike">
                        <a:solidFill>
                          <a:srgbClr val="000000"/>
                        </a:solidFill>
                        <a:effectLst/>
                        <a:latin typeface="Calibri"/>
                      </a:endParaRPr>
                    </a:p>
                  </a:txBody>
                  <a:tcPr marL="3305" marR="3305" marT="3305" marB="0" anchor="b"/>
                </a:tc>
                <a:tc>
                  <a:txBody>
                    <a:bodyPr/>
                    <a:lstStyle/>
                    <a:p>
                      <a:pPr algn="r" fontAlgn="b"/>
                      <a:r>
                        <a:rPr lang="es-AR" sz="400" u="none" strike="noStrike" dirty="0">
                          <a:effectLst/>
                        </a:rPr>
                        <a:t>189</a:t>
                      </a:r>
                      <a:endParaRPr lang="es-AR" sz="400" b="0" i="0" u="none" strike="noStrike" dirty="0">
                        <a:solidFill>
                          <a:srgbClr val="000000"/>
                        </a:solidFill>
                        <a:effectLst/>
                        <a:latin typeface="Calibri"/>
                      </a:endParaRPr>
                    </a:p>
                  </a:txBody>
                  <a:tcPr marL="3305" marR="3305" marT="3305" marB="0" anchor="b"/>
                </a:tc>
              </a:tr>
            </a:tbl>
          </a:graphicData>
        </a:graphic>
      </p:graphicFrame>
      <p:graphicFrame>
        <p:nvGraphicFramePr>
          <p:cNvPr id="9" name="9 Gráfico"/>
          <p:cNvGraphicFramePr>
            <a:graphicFrameLocks/>
          </p:cNvGraphicFramePr>
          <p:nvPr>
            <p:extLst>
              <p:ext uri="{D42A27DB-BD31-4B8C-83A1-F6EECF244321}">
                <p14:modId xmlns:p14="http://schemas.microsoft.com/office/powerpoint/2010/main" val="4187386241"/>
              </p:ext>
            </p:extLst>
          </p:nvPr>
        </p:nvGraphicFramePr>
        <p:xfrm>
          <a:off x="3419872" y="1916832"/>
          <a:ext cx="5431612" cy="28152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043273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COMPARACIONES</a:t>
            </a:r>
            <a:endParaRPr lang="es-AR" dirty="0"/>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graphicFrame>
        <p:nvGraphicFramePr>
          <p:cNvPr id="3" name="2 Tabla"/>
          <p:cNvGraphicFramePr>
            <a:graphicFrameLocks noGrp="1"/>
          </p:cNvGraphicFramePr>
          <p:nvPr>
            <p:extLst>
              <p:ext uri="{D42A27DB-BD31-4B8C-83A1-F6EECF244321}">
                <p14:modId xmlns:p14="http://schemas.microsoft.com/office/powerpoint/2010/main" val="3589784949"/>
              </p:ext>
            </p:extLst>
          </p:nvPr>
        </p:nvGraphicFramePr>
        <p:xfrm>
          <a:off x="179512" y="1412776"/>
          <a:ext cx="3240360" cy="1933575"/>
        </p:xfrm>
        <a:graphic>
          <a:graphicData uri="http://schemas.openxmlformats.org/drawingml/2006/table">
            <a:tbl>
              <a:tblPr>
                <a:tableStyleId>{5C22544A-7EE6-4342-B048-85BDC9FD1C3A}</a:tableStyleId>
              </a:tblPr>
              <a:tblGrid>
                <a:gridCol w="1612979"/>
                <a:gridCol w="620377"/>
                <a:gridCol w="496301"/>
                <a:gridCol w="510703"/>
              </a:tblGrid>
              <a:tr h="190500">
                <a:tc>
                  <a:txBody>
                    <a:bodyPr/>
                    <a:lstStyle/>
                    <a:p>
                      <a:pPr algn="l" fontAlgn="b"/>
                      <a:r>
                        <a:rPr lang="es-AR" sz="1100" u="none" strike="noStrike">
                          <a:effectLst/>
                        </a:rPr>
                        <a:t>ESTADO DE LA CALZADA</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2012</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2011</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2010</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BUENO </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13</a:t>
                      </a:r>
                      <a:endParaRPr lang="es-AR" sz="1100" b="0" i="0" u="none" strike="noStrike">
                        <a:solidFill>
                          <a:srgbClr val="000000"/>
                        </a:solidFill>
                        <a:effectLst/>
                        <a:latin typeface="Calibri"/>
                      </a:endParaRPr>
                    </a:p>
                  </a:txBody>
                  <a:tcPr marL="9525" marR="9525" marT="9525" marB="0" anchor="b"/>
                </a:tc>
                <a:tc>
                  <a:txBody>
                    <a:bodyPr/>
                    <a:lstStyle/>
                    <a:p>
                      <a:pPr algn="l" fontAlgn="b"/>
                      <a:r>
                        <a:rPr lang="es-AR" sz="1100" u="none" strike="noStrike">
                          <a:effectLst/>
                        </a:rPr>
                        <a:t> </a:t>
                      </a:r>
                      <a:endParaRPr lang="es-AR" sz="1100" b="0" i="0" u="none" strike="noStrike">
                        <a:solidFill>
                          <a:srgbClr val="000000"/>
                        </a:solidFill>
                        <a:effectLst/>
                        <a:latin typeface="Calibri"/>
                      </a:endParaRPr>
                    </a:p>
                  </a:txBody>
                  <a:tcPr marL="9525" marR="9525" marT="9525" marB="0" anchor="b"/>
                </a:tc>
                <a:tc>
                  <a:txBody>
                    <a:bodyPr/>
                    <a:lstStyle/>
                    <a:p>
                      <a:pPr algn="l" fontAlgn="b"/>
                      <a:r>
                        <a:rPr lang="es-AR" sz="1100" u="none" strike="noStrike">
                          <a:effectLst/>
                        </a:rPr>
                        <a:t> </a:t>
                      </a:r>
                      <a:endParaRPr lang="es-AR" sz="1100" b="0" i="0" u="none" strike="noStrike">
                        <a:solidFill>
                          <a:srgbClr val="000000"/>
                        </a:solidFill>
                        <a:effectLst/>
                        <a:latin typeface="Calibri"/>
                      </a:endParaRPr>
                    </a:p>
                  </a:txBody>
                  <a:tcPr marL="9525" marR="9525" marT="9525" marB="0" anchor="b"/>
                </a:tc>
              </a:tr>
              <a:tr h="200025">
                <a:tc>
                  <a:txBody>
                    <a:bodyPr/>
                    <a:lstStyle/>
                    <a:p>
                      <a:pPr algn="l" fontAlgn="b"/>
                      <a:r>
                        <a:rPr lang="es-AR" sz="1100" u="none" strike="noStrike">
                          <a:effectLst/>
                        </a:rPr>
                        <a:t>BACHE</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c>
                  <a:txBody>
                    <a:bodyPr/>
                    <a:lstStyle/>
                    <a:p>
                      <a:pPr algn="ctr" fontAlgn="b"/>
                      <a:r>
                        <a:rPr lang="es-AR" sz="1100" u="none" strike="noStrike">
                          <a:effectLst/>
                        </a:rPr>
                        <a:t> </a:t>
                      </a:r>
                      <a:endParaRPr lang="es-AR" sz="1100" b="0" i="0" u="none" strike="noStrike">
                        <a:solidFill>
                          <a:srgbClr val="000000"/>
                        </a:solidFill>
                        <a:effectLst/>
                        <a:latin typeface="Calibri"/>
                      </a:endParaRPr>
                    </a:p>
                  </a:txBody>
                  <a:tcPr marL="9525" marR="9525" marT="9525" marB="0" anchor="b"/>
                </a:tc>
                <a:tc>
                  <a:txBody>
                    <a:bodyPr/>
                    <a:lstStyle/>
                    <a:p>
                      <a:pPr algn="l" fontAlgn="b"/>
                      <a:r>
                        <a:rPr lang="es-AR" sz="1100" u="none" strike="noStrike">
                          <a:effectLst/>
                        </a:rPr>
                        <a:t> </a:t>
                      </a:r>
                      <a:endParaRPr lang="es-AR" sz="1100" b="0" i="0" u="none" strike="noStrike">
                        <a:solidFill>
                          <a:srgbClr val="000000"/>
                        </a:solidFill>
                        <a:effectLst/>
                        <a:latin typeface="Calibri"/>
                      </a:endParaRPr>
                    </a:p>
                  </a:txBody>
                  <a:tcPr marL="9525" marR="9525" marT="9525" marB="0" anchor="b"/>
                </a:tc>
              </a:tr>
              <a:tr h="200025">
                <a:tc>
                  <a:txBody>
                    <a:bodyPr/>
                    <a:lstStyle/>
                    <a:p>
                      <a:pPr algn="l" fontAlgn="b"/>
                      <a:r>
                        <a:rPr lang="es-AR" sz="1100" u="none" strike="noStrike">
                          <a:effectLst/>
                        </a:rPr>
                        <a:t>AHUELLAMIENTO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11</a:t>
                      </a:r>
                      <a:endParaRPr lang="es-AR" sz="1100" b="0" i="0" u="none" strike="noStrike">
                        <a:solidFill>
                          <a:srgbClr val="000000"/>
                        </a:solidFill>
                        <a:effectLst/>
                        <a:latin typeface="Calibri"/>
                      </a:endParaRPr>
                    </a:p>
                  </a:txBody>
                  <a:tcPr marL="9525" marR="9525" marT="9525" marB="0" anchor="b"/>
                </a:tc>
                <a:tc>
                  <a:txBody>
                    <a:bodyPr/>
                    <a:lstStyle/>
                    <a:p>
                      <a:pPr algn="l" fontAlgn="b"/>
                      <a:r>
                        <a:rPr lang="es-AR" sz="1100" u="none" strike="noStrike">
                          <a:effectLst/>
                        </a:rPr>
                        <a:t> </a:t>
                      </a:r>
                      <a:endParaRPr lang="es-AR" sz="1100" b="0" i="0" u="none" strike="noStrike">
                        <a:solidFill>
                          <a:srgbClr val="000000"/>
                        </a:solidFill>
                        <a:effectLst/>
                        <a:latin typeface="Calibri"/>
                      </a:endParaRPr>
                    </a:p>
                  </a:txBody>
                  <a:tcPr marL="9525" marR="9525" marT="9525" marB="0" anchor="b"/>
                </a:tc>
                <a:tc>
                  <a:txBody>
                    <a:bodyPr/>
                    <a:lstStyle/>
                    <a:p>
                      <a:pPr algn="l" fontAlgn="b"/>
                      <a:r>
                        <a:rPr lang="es-AR" sz="1100" u="none" strike="noStrike">
                          <a:effectLst/>
                        </a:rPr>
                        <a:t> </a:t>
                      </a:r>
                      <a:endParaRPr lang="es-AR" sz="1100" b="0" i="0" u="none" strike="noStrike">
                        <a:solidFill>
                          <a:srgbClr val="000000"/>
                        </a:solidFill>
                        <a:effectLst/>
                        <a:latin typeface="Calibri"/>
                      </a:endParaRPr>
                    </a:p>
                  </a:txBody>
                  <a:tcPr marL="9525" marR="9525" marT="9525" marB="0" anchor="b"/>
                </a:tc>
              </a:tr>
              <a:tr h="200025">
                <a:tc>
                  <a:txBody>
                    <a:bodyPr/>
                    <a:lstStyle/>
                    <a:p>
                      <a:pPr algn="l" fontAlgn="b"/>
                      <a:r>
                        <a:rPr lang="es-AR" sz="1100" u="none" strike="noStrike">
                          <a:effectLst/>
                        </a:rPr>
                        <a:t>BANQUINA UTILIZABLE</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a:t>
                      </a:r>
                      <a:endParaRPr lang="es-AR" sz="1100" b="0" i="0" u="none" strike="noStrike">
                        <a:solidFill>
                          <a:srgbClr val="000000"/>
                        </a:solidFill>
                        <a:effectLst/>
                        <a:latin typeface="Calibri"/>
                      </a:endParaRPr>
                    </a:p>
                  </a:txBody>
                  <a:tcPr marL="9525" marR="9525" marT="9525" marB="0" anchor="b"/>
                </a:tc>
                <a:tc>
                  <a:txBody>
                    <a:bodyPr/>
                    <a:lstStyle/>
                    <a:p>
                      <a:pPr algn="l" fontAlgn="b"/>
                      <a:r>
                        <a:rPr lang="es-AR" sz="1100" u="none" strike="noStrike">
                          <a:effectLst/>
                        </a:rPr>
                        <a:t> </a:t>
                      </a:r>
                      <a:endParaRPr lang="es-AR" sz="1100" b="0" i="0" u="none" strike="noStrike">
                        <a:solidFill>
                          <a:srgbClr val="000000"/>
                        </a:solidFill>
                        <a:effectLst/>
                        <a:latin typeface="Calibri"/>
                      </a:endParaRPr>
                    </a:p>
                  </a:txBody>
                  <a:tcPr marL="9525" marR="9525" marT="9525" marB="0" anchor="b"/>
                </a:tc>
                <a:tc>
                  <a:txBody>
                    <a:bodyPr/>
                    <a:lstStyle/>
                    <a:p>
                      <a:pPr algn="l" fontAlgn="b"/>
                      <a:r>
                        <a:rPr lang="es-AR" sz="1100" u="none" strike="noStrike">
                          <a:effectLst/>
                        </a:rPr>
                        <a:t> </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MOJADA</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33</a:t>
                      </a:r>
                      <a:endParaRPr lang="es-AR" sz="1100" b="0" i="0" u="none" strike="noStrike">
                        <a:solidFill>
                          <a:srgbClr val="000000"/>
                        </a:solidFill>
                        <a:effectLst/>
                        <a:latin typeface="Calibri"/>
                      </a:endParaRPr>
                    </a:p>
                  </a:txBody>
                  <a:tcPr marL="9525" marR="9525" marT="9525" marB="0" anchor="b"/>
                </a:tc>
                <a:tc>
                  <a:txBody>
                    <a:bodyPr/>
                    <a:lstStyle/>
                    <a:p>
                      <a:pPr algn="l" fontAlgn="b"/>
                      <a:r>
                        <a:rPr lang="es-AR" sz="1100" u="none" strike="noStrike">
                          <a:effectLst/>
                        </a:rPr>
                        <a:t> </a:t>
                      </a:r>
                      <a:endParaRPr lang="es-AR" sz="1100" b="0" i="0" u="none" strike="noStrike">
                        <a:solidFill>
                          <a:srgbClr val="000000"/>
                        </a:solidFill>
                        <a:effectLst/>
                        <a:latin typeface="Calibri"/>
                      </a:endParaRPr>
                    </a:p>
                  </a:txBody>
                  <a:tcPr marL="9525" marR="9525" marT="9525" marB="0" anchor="b"/>
                </a:tc>
                <a:tc>
                  <a:txBody>
                    <a:bodyPr/>
                    <a:lstStyle/>
                    <a:p>
                      <a:pPr algn="l" fontAlgn="b"/>
                      <a:r>
                        <a:rPr lang="es-AR" sz="1100" u="none" strike="noStrike">
                          <a:effectLst/>
                        </a:rPr>
                        <a:t> </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CON NIEVE SUELTA</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45</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26</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26</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CON NIEVE APIZONADA</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53</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9</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77</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CON HIELO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14</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10</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3</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RESBALADIZA</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95</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37</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dirty="0">
                          <a:effectLst/>
                        </a:rPr>
                        <a:t>45</a:t>
                      </a:r>
                      <a:endParaRPr lang="es-AR" sz="1100" b="0" i="0" u="none" strike="noStrike" dirty="0">
                        <a:solidFill>
                          <a:srgbClr val="000000"/>
                        </a:solidFill>
                        <a:effectLst/>
                        <a:latin typeface="Calibri"/>
                      </a:endParaRPr>
                    </a:p>
                  </a:txBody>
                  <a:tcPr marL="9525" marR="9525" marT="9525" marB="0" anchor="b"/>
                </a:tc>
              </a:tr>
            </a:tbl>
          </a:graphicData>
        </a:graphic>
      </p:graphicFrame>
      <p:graphicFrame>
        <p:nvGraphicFramePr>
          <p:cNvPr id="8" name="11 Gráfico"/>
          <p:cNvGraphicFramePr>
            <a:graphicFrameLocks/>
          </p:cNvGraphicFramePr>
          <p:nvPr>
            <p:extLst>
              <p:ext uri="{D42A27DB-BD31-4B8C-83A1-F6EECF244321}">
                <p14:modId xmlns:p14="http://schemas.microsoft.com/office/powerpoint/2010/main" val="3062367822"/>
              </p:ext>
            </p:extLst>
          </p:nvPr>
        </p:nvGraphicFramePr>
        <p:xfrm>
          <a:off x="3131840" y="3140968"/>
          <a:ext cx="5719644" cy="29523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4298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COMPARACIONES</a:t>
            </a:r>
            <a:endParaRPr lang="es-AR" dirty="0"/>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graphicFrame>
        <p:nvGraphicFramePr>
          <p:cNvPr id="3" name="2 Tabla"/>
          <p:cNvGraphicFramePr>
            <a:graphicFrameLocks noGrp="1"/>
          </p:cNvGraphicFramePr>
          <p:nvPr>
            <p:extLst>
              <p:ext uri="{D42A27DB-BD31-4B8C-83A1-F6EECF244321}">
                <p14:modId xmlns:p14="http://schemas.microsoft.com/office/powerpoint/2010/main" val="1230121589"/>
              </p:ext>
            </p:extLst>
          </p:nvPr>
        </p:nvGraphicFramePr>
        <p:xfrm>
          <a:off x="395536" y="1628800"/>
          <a:ext cx="3590280" cy="1333500"/>
        </p:xfrm>
        <a:graphic>
          <a:graphicData uri="http://schemas.openxmlformats.org/drawingml/2006/table">
            <a:tbl>
              <a:tblPr>
                <a:tableStyleId>{5C22544A-7EE6-4342-B048-85BDC9FD1C3A}</a:tableStyleId>
              </a:tblPr>
              <a:tblGrid>
                <a:gridCol w="1718072"/>
                <a:gridCol w="720080"/>
                <a:gridCol w="576064"/>
                <a:gridCol w="576064"/>
              </a:tblGrid>
              <a:tr h="190500">
                <a:tc>
                  <a:txBody>
                    <a:bodyPr/>
                    <a:lstStyle/>
                    <a:p>
                      <a:pPr algn="l" fontAlgn="b"/>
                      <a:r>
                        <a:rPr lang="es-AR" sz="1100" u="none" strike="noStrike">
                          <a:effectLst/>
                        </a:rPr>
                        <a:t>ESTADO DEL TIEMPO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2012</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2011</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2010</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BUENO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85</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28</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3</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NUBLADO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34</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11</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16</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LLUVIA</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11</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3</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NIEVE</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30</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15</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60</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GRANIZO</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 </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 </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VIENTOS FUERTES</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11</a:t>
                      </a:r>
                      <a:endParaRPr lang="es-AR" sz="1100" b="0" i="0" u="none" strike="noStrike">
                        <a:solidFill>
                          <a:srgbClr val="000000"/>
                        </a:solidFill>
                        <a:effectLst/>
                        <a:latin typeface="Calibri"/>
                      </a:endParaRPr>
                    </a:p>
                  </a:txBody>
                  <a:tcPr marL="9525" marR="9525" marT="9525" marB="0" anchor="b"/>
                </a:tc>
                <a:tc>
                  <a:txBody>
                    <a:bodyPr/>
                    <a:lstStyle/>
                    <a:p>
                      <a:pPr algn="l" fontAlgn="b"/>
                      <a:r>
                        <a:rPr lang="es-AR" sz="1100" u="none" strike="noStrike">
                          <a:effectLst/>
                        </a:rPr>
                        <a:t> </a:t>
                      </a:r>
                      <a:endParaRPr lang="es-AR" sz="1100" b="0" i="0" u="none" strike="noStrike">
                        <a:solidFill>
                          <a:srgbClr val="000000"/>
                        </a:solidFill>
                        <a:effectLst/>
                        <a:latin typeface="Calibri"/>
                      </a:endParaRPr>
                    </a:p>
                  </a:txBody>
                  <a:tcPr marL="9525" marR="9525" marT="9525" marB="0" anchor="b"/>
                </a:tc>
                <a:tc>
                  <a:txBody>
                    <a:bodyPr/>
                    <a:lstStyle/>
                    <a:p>
                      <a:pPr algn="l" fontAlgn="b"/>
                      <a:r>
                        <a:rPr lang="es-AR" sz="1100" u="none" strike="noStrike" dirty="0">
                          <a:effectLst/>
                        </a:rPr>
                        <a:t> </a:t>
                      </a:r>
                      <a:endParaRPr lang="es-AR" sz="1100" b="0" i="0" u="none" strike="noStrike" dirty="0">
                        <a:solidFill>
                          <a:srgbClr val="000000"/>
                        </a:solidFill>
                        <a:effectLst/>
                        <a:latin typeface="Calibri"/>
                      </a:endParaRPr>
                    </a:p>
                  </a:txBody>
                  <a:tcPr marL="9525" marR="9525" marT="9525" marB="0" anchor="b"/>
                </a:tc>
              </a:tr>
            </a:tbl>
          </a:graphicData>
        </a:graphic>
      </p:graphicFrame>
      <p:graphicFrame>
        <p:nvGraphicFramePr>
          <p:cNvPr id="8" name="40 Gráfico"/>
          <p:cNvGraphicFramePr>
            <a:graphicFrameLocks/>
          </p:cNvGraphicFramePr>
          <p:nvPr>
            <p:extLst>
              <p:ext uri="{D42A27DB-BD31-4B8C-83A1-F6EECF244321}">
                <p14:modId xmlns:p14="http://schemas.microsoft.com/office/powerpoint/2010/main" val="4261204997"/>
              </p:ext>
            </p:extLst>
          </p:nvPr>
        </p:nvGraphicFramePr>
        <p:xfrm>
          <a:off x="3894709" y="3573016"/>
          <a:ext cx="4549588" cy="23016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44348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COMPARACIONES</a:t>
            </a:r>
            <a:endParaRPr lang="es-AR" dirty="0"/>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graphicFrame>
        <p:nvGraphicFramePr>
          <p:cNvPr id="3" name="2 Tabla"/>
          <p:cNvGraphicFramePr>
            <a:graphicFrameLocks noGrp="1"/>
          </p:cNvGraphicFramePr>
          <p:nvPr>
            <p:extLst>
              <p:ext uri="{D42A27DB-BD31-4B8C-83A1-F6EECF244321}">
                <p14:modId xmlns:p14="http://schemas.microsoft.com/office/powerpoint/2010/main" val="2800465165"/>
              </p:ext>
            </p:extLst>
          </p:nvPr>
        </p:nvGraphicFramePr>
        <p:xfrm>
          <a:off x="179512" y="1124744"/>
          <a:ext cx="4094336" cy="2476500"/>
        </p:xfrm>
        <a:graphic>
          <a:graphicData uri="http://schemas.openxmlformats.org/drawingml/2006/table">
            <a:tbl>
              <a:tblPr>
                <a:tableStyleId>{5C22544A-7EE6-4342-B048-85BDC9FD1C3A}</a:tableStyleId>
              </a:tblPr>
              <a:tblGrid>
                <a:gridCol w="991697"/>
                <a:gridCol w="942399"/>
                <a:gridCol w="792088"/>
                <a:gridCol w="648072"/>
                <a:gridCol w="720080"/>
              </a:tblGrid>
              <a:tr h="190500">
                <a:tc gridSpan="2">
                  <a:txBody>
                    <a:bodyPr/>
                    <a:lstStyle/>
                    <a:p>
                      <a:pPr algn="l" fontAlgn="b"/>
                      <a:r>
                        <a:rPr lang="es-AR" sz="1100" u="none" strike="noStrike">
                          <a:effectLst/>
                        </a:rPr>
                        <a:t>TIPO DE INCIDENTE</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2012</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2011</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2010</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COLISION</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10</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14</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58</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DESPISTE</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50</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49</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37</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CAMION CRUZADO</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51</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23</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26</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VUELCO</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37</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18</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47</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DESPERFECTO MECANICO</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22</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13</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12</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DESPRENDIMIENTO</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9</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5</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INCENDIO</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1</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3</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ARBOL CAIDO</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PUENTE ROTO</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ANIMAL SUELTO</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OTRO</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14</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4</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TOTAL</a:t>
                      </a:r>
                      <a:endParaRPr lang="es-AR" sz="1100" b="0" i="0" u="none" strike="noStrike">
                        <a:solidFill>
                          <a:srgbClr val="000000"/>
                        </a:solidFill>
                        <a:effectLst/>
                        <a:latin typeface="Calibri"/>
                      </a:endParaRPr>
                    </a:p>
                  </a:txBody>
                  <a:tcPr marL="9525" marR="9525" marT="9525" marB="0" anchor="b"/>
                </a:tc>
                <a:tc>
                  <a:txBody>
                    <a:bodyPr/>
                    <a:lstStyle/>
                    <a:p>
                      <a:pPr algn="l" fontAlgn="b"/>
                      <a:r>
                        <a:rPr lang="es-AR" sz="1100" u="none" strike="noStrike">
                          <a:effectLst/>
                        </a:rPr>
                        <a:t> </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194</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126</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dirty="0">
                          <a:effectLst/>
                        </a:rPr>
                        <a:t>189</a:t>
                      </a:r>
                      <a:endParaRPr lang="es-AR" sz="1100" b="0" i="0" u="none" strike="noStrike" dirty="0">
                        <a:solidFill>
                          <a:srgbClr val="000000"/>
                        </a:solidFill>
                        <a:effectLst/>
                        <a:latin typeface="Calibri"/>
                      </a:endParaRPr>
                    </a:p>
                  </a:txBody>
                  <a:tcPr marL="9525" marR="9525" marT="9525" marB="0" anchor="b"/>
                </a:tc>
              </a:tr>
            </a:tbl>
          </a:graphicData>
        </a:graphic>
      </p:graphicFrame>
      <p:graphicFrame>
        <p:nvGraphicFramePr>
          <p:cNvPr id="8" name="42 Gráfico"/>
          <p:cNvGraphicFramePr>
            <a:graphicFrameLocks/>
          </p:cNvGraphicFramePr>
          <p:nvPr>
            <p:extLst>
              <p:ext uri="{D42A27DB-BD31-4B8C-83A1-F6EECF244321}">
                <p14:modId xmlns:p14="http://schemas.microsoft.com/office/powerpoint/2010/main" val="703815551"/>
              </p:ext>
            </p:extLst>
          </p:nvPr>
        </p:nvGraphicFramePr>
        <p:xfrm>
          <a:off x="2811513" y="3356992"/>
          <a:ext cx="6039971" cy="29292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424361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COMPARACIONES</a:t>
            </a:r>
            <a:endParaRPr lang="es-AR" dirty="0"/>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graphicFrame>
        <p:nvGraphicFramePr>
          <p:cNvPr id="3" name="2 Tabla"/>
          <p:cNvGraphicFramePr>
            <a:graphicFrameLocks noGrp="1"/>
          </p:cNvGraphicFramePr>
          <p:nvPr>
            <p:extLst>
              <p:ext uri="{D42A27DB-BD31-4B8C-83A1-F6EECF244321}">
                <p14:modId xmlns:p14="http://schemas.microsoft.com/office/powerpoint/2010/main" val="2308025167"/>
              </p:ext>
            </p:extLst>
          </p:nvPr>
        </p:nvGraphicFramePr>
        <p:xfrm>
          <a:off x="179512" y="1412776"/>
          <a:ext cx="3878312" cy="1143000"/>
        </p:xfrm>
        <a:graphic>
          <a:graphicData uri="http://schemas.openxmlformats.org/drawingml/2006/table">
            <a:tbl>
              <a:tblPr>
                <a:tableStyleId>{5C22544A-7EE6-4342-B048-85BDC9FD1C3A}</a:tableStyleId>
              </a:tblPr>
              <a:tblGrid>
                <a:gridCol w="1934096"/>
                <a:gridCol w="648072"/>
                <a:gridCol w="648072"/>
                <a:gridCol w="648072"/>
              </a:tblGrid>
              <a:tr h="190500">
                <a:tc>
                  <a:txBody>
                    <a:bodyPr/>
                    <a:lstStyle/>
                    <a:p>
                      <a:pPr algn="l" fontAlgn="b"/>
                      <a:r>
                        <a:rPr lang="es-AR" sz="1100" u="none" strike="noStrike">
                          <a:effectLst/>
                        </a:rPr>
                        <a:t>CANTIDAD DE</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2012</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2011</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2010</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HERIDOS LEVES</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47</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25</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31</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HERIDOS GRAVES</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7</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FALLECIDOS</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ILESOS</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171</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86</a:t>
                      </a:r>
                      <a:endParaRPr lang="es-AR" sz="1100" b="0" i="0" u="none" strike="noStrike">
                        <a:solidFill>
                          <a:srgbClr val="000000"/>
                        </a:solidFill>
                        <a:effectLst/>
                        <a:latin typeface="Calibri"/>
                      </a:endParaRPr>
                    </a:p>
                  </a:txBody>
                  <a:tcPr marL="9525" marR="9525" marT="9525" marB="0" anchor="b"/>
                </a:tc>
                <a:tc>
                  <a:txBody>
                    <a:bodyPr/>
                    <a:lstStyle/>
                    <a:p>
                      <a:pPr algn="l" fontAlgn="b"/>
                      <a:r>
                        <a:rPr lang="es-AR" sz="1100" u="none" strike="noStrike">
                          <a:effectLst/>
                        </a:rPr>
                        <a:t> </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VEHICULOS INVOLUCRADOS</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216</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72</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dirty="0">
                          <a:effectLst/>
                        </a:rPr>
                        <a:t>131</a:t>
                      </a:r>
                      <a:endParaRPr lang="es-AR" sz="1100" b="0" i="0" u="none" strike="noStrike" dirty="0">
                        <a:solidFill>
                          <a:srgbClr val="000000"/>
                        </a:solidFill>
                        <a:effectLst/>
                        <a:latin typeface="Calibri"/>
                      </a:endParaRPr>
                    </a:p>
                  </a:txBody>
                  <a:tcPr marL="9525" marR="9525" marT="9525" marB="0" anchor="b"/>
                </a:tc>
              </a:tr>
            </a:tbl>
          </a:graphicData>
        </a:graphic>
      </p:graphicFrame>
      <p:graphicFrame>
        <p:nvGraphicFramePr>
          <p:cNvPr id="8" name="43 Gráfico"/>
          <p:cNvGraphicFramePr>
            <a:graphicFrameLocks/>
          </p:cNvGraphicFramePr>
          <p:nvPr>
            <p:extLst>
              <p:ext uri="{D42A27DB-BD31-4B8C-83A1-F6EECF244321}">
                <p14:modId xmlns:p14="http://schemas.microsoft.com/office/powerpoint/2010/main" val="667592356"/>
              </p:ext>
            </p:extLst>
          </p:nvPr>
        </p:nvGraphicFramePr>
        <p:xfrm>
          <a:off x="3864035" y="3140968"/>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136024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COMPARACIONES</a:t>
            </a:r>
            <a:endParaRPr lang="es-AR" dirty="0"/>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graphicFrame>
        <p:nvGraphicFramePr>
          <p:cNvPr id="3" name="2 Tabla"/>
          <p:cNvGraphicFramePr>
            <a:graphicFrameLocks noGrp="1"/>
          </p:cNvGraphicFramePr>
          <p:nvPr>
            <p:extLst>
              <p:ext uri="{D42A27DB-BD31-4B8C-83A1-F6EECF244321}">
                <p14:modId xmlns:p14="http://schemas.microsoft.com/office/powerpoint/2010/main" val="926354998"/>
              </p:ext>
            </p:extLst>
          </p:nvPr>
        </p:nvGraphicFramePr>
        <p:xfrm>
          <a:off x="251520" y="1628800"/>
          <a:ext cx="3662288" cy="2249805"/>
        </p:xfrm>
        <a:graphic>
          <a:graphicData uri="http://schemas.openxmlformats.org/drawingml/2006/table">
            <a:tbl>
              <a:tblPr>
                <a:tableStyleId>{5C22544A-7EE6-4342-B048-85BDC9FD1C3A}</a:tableStyleId>
              </a:tblPr>
              <a:tblGrid>
                <a:gridCol w="991697"/>
                <a:gridCol w="438343"/>
                <a:gridCol w="720080"/>
                <a:gridCol w="792088"/>
                <a:gridCol w="720080"/>
              </a:tblGrid>
              <a:tr h="190500">
                <a:tc gridSpan="2">
                  <a:txBody>
                    <a:bodyPr/>
                    <a:lstStyle/>
                    <a:p>
                      <a:pPr algn="l" fontAlgn="b"/>
                      <a:r>
                        <a:rPr lang="es-AR" sz="1100" u="none" strike="noStrike">
                          <a:effectLst/>
                        </a:rPr>
                        <a:t>PARTICIPANTES</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2012</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2011</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2010</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ANIMAL</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3</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PEATON</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MOTO</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CUATRI</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1</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AUTO</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67</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37</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53</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CAMIONETA</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26</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28</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CAMION</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78</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32</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29</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TRANSPORTE DE PASAJEROS</a:t>
                      </a:r>
                      <a:endParaRPr lang="es-AR" sz="1100" b="0" i="0" u="none" strike="noStrike">
                        <a:solidFill>
                          <a:srgbClr val="000000"/>
                        </a:solidFill>
                        <a:effectLst/>
                        <a:latin typeface="Calibri"/>
                      </a:endParaRPr>
                    </a:p>
                  </a:txBody>
                  <a:tcPr marL="9525" marR="9525" marT="9525" marB="0" anchor="b"/>
                </a:tc>
                <a:tc>
                  <a:txBody>
                    <a:bodyPr/>
                    <a:lstStyle/>
                    <a:p>
                      <a:pPr algn="l" fontAlgn="b"/>
                      <a:r>
                        <a:rPr lang="es-AR" sz="1100" u="none" strike="noStrike">
                          <a:effectLst/>
                        </a:rPr>
                        <a:t> </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23</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COMBI</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2</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2</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r>
              <a:tr h="190500">
                <a:tc gridSpan="2">
                  <a:txBody>
                    <a:bodyPr/>
                    <a:lstStyle/>
                    <a:p>
                      <a:pPr algn="l" fontAlgn="b"/>
                      <a:r>
                        <a:rPr lang="es-AR" sz="1100" u="none" strike="noStrike">
                          <a:effectLst/>
                        </a:rPr>
                        <a:t>COLECTIVO</a:t>
                      </a:r>
                      <a:endParaRPr lang="es-AR" sz="1100" b="0" i="0" u="none" strike="noStrike">
                        <a:solidFill>
                          <a:srgbClr val="000000"/>
                        </a:solidFill>
                        <a:effectLst/>
                        <a:latin typeface="Calibri"/>
                      </a:endParaRPr>
                    </a:p>
                  </a:txBody>
                  <a:tcPr marL="9525" marR="9525" marT="9525" marB="0" anchor="b"/>
                </a:tc>
                <a:tc hMerge="1">
                  <a:txBody>
                    <a:bodyPr/>
                    <a:lstStyle/>
                    <a:p>
                      <a:endParaRPr lang="es-AR"/>
                    </a:p>
                  </a:txBody>
                  <a:tcPr/>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0</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dirty="0">
                          <a:effectLst/>
                        </a:rPr>
                        <a:t>0</a:t>
                      </a:r>
                      <a:endParaRPr lang="es-AR" sz="1100" b="0" i="0" u="none" strike="noStrike" dirty="0">
                        <a:solidFill>
                          <a:srgbClr val="000000"/>
                        </a:solidFill>
                        <a:effectLst/>
                        <a:latin typeface="Calibri"/>
                      </a:endParaRPr>
                    </a:p>
                  </a:txBody>
                  <a:tcPr marL="9525" marR="9525" marT="9525" marB="0" anchor="b"/>
                </a:tc>
              </a:tr>
            </a:tbl>
          </a:graphicData>
        </a:graphic>
      </p:graphicFrame>
      <p:graphicFrame>
        <p:nvGraphicFramePr>
          <p:cNvPr id="8" name="44 Gráfico"/>
          <p:cNvGraphicFramePr>
            <a:graphicFrameLocks/>
          </p:cNvGraphicFramePr>
          <p:nvPr>
            <p:extLst>
              <p:ext uri="{D42A27DB-BD31-4B8C-83A1-F6EECF244321}">
                <p14:modId xmlns:p14="http://schemas.microsoft.com/office/powerpoint/2010/main" val="1788097445"/>
              </p:ext>
            </p:extLst>
          </p:nvPr>
        </p:nvGraphicFramePr>
        <p:xfrm>
          <a:off x="4266682" y="3861048"/>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69292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CONCLUSIONES</a:t>
            </a:r>
            <a:endParaRPr lang="es-AR" dirty="0"/>
          </a:p>
        </p:txBody>
      </p:sp>
      <p:sp>
        <p:nvSpPr>
          <p:cNvPr id="3" name="2 Marcador de contenido"/>
          <p:cNvSpPr>
            <a:spLocks noGrp="1"/>
          </p:cNvSpPr>
          <p:nvPr>
            <p:ph idx="1"/>
          </p:nvPr>
        </p:nvSpPr>
        <p:spPr/>
        <p:txBody>
          <a:bodyPr/>
          <a:lstStyle/>
          <a:p>
            <a:r>
              <a:rPr lang="es-AR" dirty="0" smtClean="0"/>
              <a:t>LA </a:t>
            </a:r>
            <a:r>
              <a:rPr lang="es-AR" smtClean="0"/>
              <a:t>PRESENCIA </a:t>
            </a:r>
            <a:r>
              <a:rPr lang="es-AR" smtClean="0"/>
              <a:t> </a:t>
            </a:r>
            <a:r>
              <a:rPr lang="es-AR" dirty="0" smtClean="0"/>
              <a:t>HACE A LA PREVENCIÓN.</a:t>
            </a:r>
          </a:p>
          <a:p>
            <a:r>
              <a:rPr lang="es-AR" dirty="0" smtClean="0"/>
              <a:t>SE DEBERÁ TENER MAS PUESTOS FIJOS DE CONTROLES ESTRICTOS ENTRE LOS TRAMOS DEL 1 AL 7.</a:t>
            </a:r>
            <a:endParaRPr lang="es-AR" dirty="0"/>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spTree>
    <p:extLst>
      <p:ext uri="{BB962C8B-B14F-4D97-AF65-F5344CB8AC3E}">
        <p14:creationId xmlns:p14="http://schemas.microsoft.com/office/powerpoint/2010/main" val="37177439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GRACIAS!</a:t>
            </a:r>
            <a:endParaRPr lang="es-AR" dirty="0"/>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60" y="1700808"/>
            <a:ext cx="4248472" cy="4185630"/>
          </a:xfrm>
          <a:prstGeom prst="rect">
            <a:avLst/>
          </a:prstGeom>
        </p:spPr>
      </p:pic>
    </p:spTree>
    <p:extLst>
      <p:ext uri="{BB962C8B-B14F-4D97-AF65-F5344CB8AC3E}">
        <p14:creationId xmlns:p14="http://schemas.microsoft.com/office/powerpoint/2010/main" val="12505055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C:\Users\LaptopAnalisis\Desktop\estadisticas 2012\IMG\Sin títul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4541" y="44624"/>
            <a:ext cx="5169747" cy="6690261"/>
          </a:xfrm>
          <a:prstGeom prst="rect">
            <a:avLst/>
          </a:prstGeom>
          <a:noFill/>
          <a:extLst>
            <a:ext uri="{909E8E84-426E-40DD-AFC4-6F175D3DCCD1}">
              <a14:hiddenFill xmlns:a14="http://schemas.microsoft.com/office/drawing/2010/main">
                <a:solidFill>
                  <a:srgbClr val="FFFFFF"/>
                </a:solidFill>
              </a14:hiddenFill>
            </a:ext>
          </a:extLst>
        </p:spPr>
      </p:pic>
      <p:pic>
        <p:nvPicPr>
          <p:cNvPr id="15" name="1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88640"/>
            <a:ext cx="823100" cy="810925"/>
          </a:xfrm>
          <a:prstGeom prst="rect">
            <a:avLst/>
          </a:prstGeom>
        </p:spPr>
      </p:pic>
    </p:spTree>
    <p:extLst>
      <p:ext uri="{BB962C8B-B14F-4D97-AF65-F5344CB8AC3E}">
        <p14:creationId xmlns:p14="http://schemas.microsoft.com/office/powerpoint/2010/main" val="11122458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99565"/>
            <a:ext cx="8229600" cy="5577483"/>
          </a:xfrm>
        </p:spPr>
        <p:txBody>
          <a:bodyPr/>
          <a:lstStyle/>
          <a:p>
            <a:pPr algn="just"/>
            <a:r>
              <a:rPr lang="es-AR" dirty="0" smtClean="0"/>
              <a:t>Se confeccionó una planilla, de llenado rápido, para recabar la mayor cantidad de datos posible del incidente.</a:t>
            </a: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88640"/>
            <a:ext cx="823100" cy="810925"/>
          </a:xfrm>
          <a:prstGeom prst="rect">
            <a:avLst/>
          </a:prstGeom>
        </p:spPr>
      </p:pic>
    </p:spTree>
    <p:extLst>
      <p:ext uri="{BB962C8B-B14F-4D97-AF65-F5344CB8AC3E}">
        <p14:creationId xmlns:p14="http://schemas.microsoft.com/office/powerpoint/2010/main" val="9018041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Planilla</a:t>
            </a:r>
            <a:br>
              <a:rPr lang="es-AR" dirty="0" smtClean="0"/>
            </a:br>
            <a:r>
              <a:rPr lang="es-AR" dirty="0" smtClean="0"/>
              <a:t> 2012</a:t>
            </a:r>
            <a:endParaRPr lang="es-AR" dirty="0"/>
          </a:p>
        </p:txBody>
      </p:sp>
      <p:pic>
        <p:nvPicPr>
          <p:cNvPr id="4" name="Picture 2" descr="C:\Users\LaptopAnalisis\Desktop\PPT\planill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142396"/>
            <a:ext cx="3816424" cy="6670980"/>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spTree>
    <p:extLst>
      <p:ext uri="{BB962C8B-B14F-4D97-AF65-F5344CB8AC3E}">
        <p14:creationId xmlns:p14="http://schemas.microsoft.com/office/powerpoint/2010/main" val="2275656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r>
              <a:rPr lang="es-AR" dirty="0"/>
              <a:t>Los datos recabados son plasmados en un libro Excel, también de  llenado rápido, sin margen de error, ya que el mismo está programado para evitarlos en la carga, avisando al operario del problema. Asimismo el libro va rellenando los datos estadísticos para el informe final.</a:t>
            </a:r>
          </a:p>
          <a:p>
            <a:endParaRPr lang="es-AR" dirty="0"/>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88640"/>
            <a:ext cx="823100" cy="810925"/>
          </a:xfrm>
          <a:prstGeom prst="rect">
            <a:avLst/>
          </a:prstGeom>
        </p:spPr>
      </p:pic>
    </p:spTree>
    <p:extLst>
      <p:ext uri="{BB962C8B-B14F-4D97-AF65-F5344CB8AC3E}">
        <p14:creationId xmlns:p14="http://schemas.microsoft.com/office/powerpoint/2010/main" val="2948632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4" y="1340768"/>
            <a:ext cx="8965372"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88640"/>
            <a:ext cx="823100" cy="810925"/>
          </a:xfrm>
          <a:prstGeom prst="rect">
            <a:avLst/>
          </a:prstGeom>
        </p:spPr>
      </p:pic>
    </p:spTree>
    <p:extLst>
      <p:ext uri="{BB962C8B-B14F-4D97-AF65-F5344CB8AC3E}">
        <p14:creationId xmlns:p14="http://schemas.microsoft.com/office/powerpoint/2010/main" val="31642226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DATOS FINALES</a:t>
            </a:r>
            <a:endParaRPr lang="es-AR" dirty="0"/>
          </a:p>
        </p:txBody>
      </p:sp>
      <p:sp>
        <p:nvSpPr>
          <p:cNvPr id="3" name="2 Marcador de contenido"/>
          <p:cNvSpPr>
            <a:spLocks noGrp="1"/>
          </p:cNvSpPr>
          <p:nvPr>
            <p:ph idx="1"/>
          </p:nvPr>
        </p:nvSpPr>
        <p:spPr>
          <a:xfrm>
            <a:off x="457200" y="1600201"/>
            <a:ext cx="8229600" cy="532656"/>
          </a:xfrm>
        </p:spPr>
        <p:txBody>
          <a:bodyPr>
            <a:normAutofit/>
          </a:bodyPr>
          <a:lstStyle/>
          <a:p>
            <a:r>
              <a:rPr lang="es-AR" dirty="0" smtClean="0"/>
              <a:t>Horarios de incidencia:</a:t>
            </a:r>
            <a:endParaRPr lang="es-AR" dirty="0"/>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188640"/>
            <a:ext cx="823100" cy="810925"/>
          </a:xfrm>
          <a:prstGeom prst="rect">
            <a:avLst/>
          </a:prstGeom>
        </p:spPr>
      </p:pic>
      <p:graphicFrame>
        <p:nvGraphicFramePr>
          <p:cNvPr id="4" name="3 Tabla"/>
          <p:cNvGraphicFramePr>
            <a:graphicFrameLocks noGrp="1"/>
          </p:cNvGraphicFramePr>
          <p:nvPr>
            <p:extLst>
              <p:ext uri="{D42A27DB-BD31-4B8C-83A1-F6EECF244321}">
                <p14:modId xmlns:p14="http://schemas.microsoft.com/office/powerpoint/2010/main" val="2400054553"/>
              </p:ext>
            </p:extLst>
          </p:nvPr>
        </p:nvGraphicFramePr>
        <p:xfrm>
          <a:off x="611560" y="2204864"/>
          <a:ext cx="3225800" cy="762000"/>
        </p:xfrm>
        <a:graphic>
          <a:graphicData uri="http://schemas.openxmlformats.org/drawingml/2006/table">
            <a:tbl>
              <a:tblPr>
                <a:tableStyleId>{5C22544A-7EE6-4342-B048-85BDC9FD1C3A}</a:tableStyleId>
              </a:tblPr>
              <a:tblGrid>
                <a:gridCol w="1739900"/>
                <a:gridCol w="1485900"/>
              </a:tblGrid>
              <a:tr h="190500">
                <a:tc>
                  <a:txBody>
                    <a:bodyPr/>
                    <a:lstStyle/>
                    <a:p>
                      <a:pPr algn="ctr" fontAlgn="b"/>
                      <a:r>
                        <a:rPr lang="es-AR" sz="1100" u="none" strike="noStrike">
                          <a:effectLst/>
                        </a:rPr>
                        <a:t>Horario:</a:t>
                      </a:r>
                      <a:endParaRPr lang="es-AR" sz="1100" b="0" i="0" u="none" strike="noStrike">
                        <a:solidFill>
                          <a:srgbClr val="000000"/>
                        </a:solidFill>
                        <a:effectLst/>
                        <a:latin typeface="Calibri"/>
                      </a:endParaRPr>
                    </a:p>
                  </a:txBody>
                  <a:tcPr marL="9525" marR="9525" marT="9525" marB="0" anchor="b"/>
                </a:tc>
                <a:tc>
                  <a:txBody>
                    <a:bodyPr/>
                    <a:lstStyle/>
                    <a:p>
                      <a:pPr algn="ctr" fontAlgn="b"/>
                      <a:r>
                        <a:rPr lang="es-AR" sz="1100" u="none" strike="noStrike">
                          <a:effectLst/>
                        </a:rPr>
                        <a:t>Total</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pt-BR" sz="1100" u="none" strike="noStrike">
                          <a:effectLst/>
                        </a:rPr>
                        <a:t>DIURNO DE 09 A 18</a:t>
                      </a:r>
                      <a:endParaRPr lang="pt-B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109</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pt-BR" sz="1100" u="none" strike="noStrike">
                          <a:effectLst/>
                        </a:rPr>
                        <a:t>NOCTURNO DE 18 A 09</a:t>
                      </a:r>
                      <a:endParaRPr lang="pt-B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a:effectLst/>
                        </a:rPr>
                        <a:t>85</a:t>
                      </a:r>
                      <a:endParaRPr lang="es-AR" sz="1100" b="0" i="0" u="none" strike="noStrike">
                        <a:solidFill>
                          <a:srgbClr val="000000"/>
                        </a:solidFill>
                        <a:effectLst/>
                        <a:latin typeface="Calibri"/>
                      </a:endParaRPr>
                    </a:p>
                  </a:txBody>
                  <a:tcPr marL="9525" marR="9525" marT="9525" marB="0" anchor="b"/>
                </a:tc>
              </a:tr>
              <a:tr h="190500">
                <a:tc>
                  <a:txBody>
                    <a:bodyPr/>
                    <a:lstStyle/>
                    <a:p>
                      <a:pPr algn="l" fontAlgn="b"/>
                      <a:r>
                        <a:rPr lang="es-AR" sz="1100" u="none" strike="noStrike">
                          <a:effectLst/>
                        </a:rPr>
                        <a:t>Total</a:t>
                      </a:r>
                      <a:endParaRPr lang="es-AR" sz="1100" b="0" i="0" u="none" strike="noStrike">
                        <a:solidFill>
                          <a:srgbClr val="000000"/>
                        </a:solidFill>
                        <a:effectLst/>
                        <a:latin typeface="Calibri"/>
                      </a:endParaRPr>
                    </a:p>
                  </a:txBody>
                  <a:tcPr marL="9525" marR="9525" marT="9525" marB="0" anchor="b"/>
                </a:tc>
                <a:tc>
                  <a:txBody>
                    <a:bodyPr/>
                    <a:lstStyle/>
                    <a:p>
                      <a:pPr algn="r" fontAlgn="b"/>
                      <a:r>
                        <a:rPr lang="es-AR" sz="1100" u="none" strike="noStrike" dirty="0">
                          <a:effectLst/>
                        </a:rPr>
                        <a:t>194</a:t>
                      </a:r>
                      <a:endParaRPr lang="es-AR" sz="1100" b="0" i="0" u="none" strike="noStrike" dirty="0">
                        <a:solidFill>
                          <a:srgbClr val="000000"/>
                        </a:solidFill>
                        <a:effectLst/>
                        <a:latin typeface="Calibri"/>
                      </a:endParaRPr>
                    </a:p>
                  </a:txBody>
                  <a:tcPr marL="9525" marR="9525" marT="9525" marB="0" anchor="b"/>
                </a:tc>
              </a:tr>
            </a:tbl>
          </a:graphicData>
        </a:graphic>
      </p:graphicFrame>
      <p:graphicFrame>
        <p:nvGraphicFramePr>
          <p:cNvPr id="8" name="1 Gráfico"/>
          <p:cNvGraphicFramePr>
            <a:graphicFrameLocks/>
          </p:cNvGraphicFramePr>
          <p:nvPr>
            <p:extLst>
              <p:ext uri="{D42A27DB-BD31-4B8C-83A1-F6EECF244321}">
                <p14:modId xmlns:p14="http://schemas.microsoft.com/office/powerpoint/2010/main" val="1810831094"/>
              </p:ext>
            </p:extLst>
          </p:nvPr>
        </p:nvGraphicFramePr>
        <p:xfrm>
          <a:off x="2987824" y="3284984"/>
          <a:ext cx="4098296" cy="27454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12338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Ángulos">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Ángulo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Ángulo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7957</TotalTime>
  <Words>1729</Words>
  <Application>Microsoft Office PowerPoint</Application>
  <PresentationFormat>Presentación en pantalla (4:3)</PresentationFormat>
  <Paragraphs>758</Paragraphs>
  <Slides>37</Slides>
  <Notes>0</Notes>
  <HiddenSlides>0</HiddenSlides>
  <MMClips>0</MMClips>
  <ScaleCrop>false</ScaleCrop>
  <HeadingPairs>
    <vt:vector size="4" baseType="variant">
      <vt:variant>
        <vt:lpstr>Tema</vt:lpstr>
      </vt:variant>
      <vt:variant>
        <vt:i4>1</vt:i4>
      </vt:variant>
      <vt:variant>
        <vt:lpstr>Títulos de diapositiva</vt:lpstr>
      </vt:variant>
      <vt:variant>
        <vt:i4>37</vt:i4>
      </vt:variant>
    </vt:vector>
  </HeadingPairs>
  <TitlesOfParts>
    <vt:vector size="38" baseType="lpstr">
      <vt:lpstr>Ángulos</vt:lpstr>
      <vt:lpstr>ESTADISTICAS 2012</vt:lpstr>
      <vt:lpstr>METODOLOGIA DE TRABAJO</vt:lpstr>
      <vt:lpstr>Tramos de la ruta</vt:lpstr>
      <vt:lpstr>Presentación de PowerPoint</vt:lpstr>
      <vt:lpstr>Presentación de PowerPoint</vt:lpstr>
      <vt:lpstr>Planilla  2012</vt:lpstr>
      <vt:lpstr>Presentación de PowerPoint</vt:lpstr>
      <vt:lpstr>Presentación de PowerPoint</vt:lpstr>
      <vt:lpstr>DATOS FINALES</vt:lpstr>
      <vt:lpstr>DATOS FINALES</vt:lpstr>
      <vt:lpstr>DATOS FINALES</vt:lpstr>
      <vt:lpstr>DATOS FINALES</vt:lpstr>
      <vt:lpstr>DATOS FINALES</vt:lpstr>
      <vt:lpstr>DATOS FINALES</vt:lpstr>
      <vt:lpstr>DATOS FINALES</vt:lpstr>
      <vt:lpstr>DATOS FINALES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DATOS FINALES</vt:lpstr>
      <vt:lpstr>DATOS FINALES</vt:lpstr>
      <vt:lpstr>comparaciones</vt:lpstr>
      <vt:lpstr>Presentación de PowerPoint</vt:lpstr>
      <vt:lpstr>COMPARACIONES</vt:lpstr>
      <vt:lpstr>COMPARACIONES</vt:lpstr>
      <vt:lpstr>COMPARACIONES</vt:lpstr>
      <vt:lpstr>COMPARACIONES</vt:lpstr>
      <vt:lpstr>COMPARACIONES</vt:lpstr>
      <vt:lpstr>COMPARACIONES</vt:lpstr>
      <vt:lpstr>COMPARACIONES</vt:lpstr>
      <vt:lpstr>CONCLUSIONES</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LaptopAnalisis</dc:creator>
  <cp:lastModifiedBy>HDSRL2</cp:lastModifiedBy>
  <cp:revision>29</cp:revision>
  <dcterms:created xsi:type="dcterms:W3CDTF">2012-09-09T10:20:21Z</dcterms:created>
  <dcterms:modified xsi:type="dcterms:W3CDTF">2013-08-01T11:37:57Z</dcterms:modified>
</cp:coreProperties>
</file>